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7" r:id="rId2"/>
    <p:sldId id="292" r:id="rId3"/>
    <p:sldId id="294" r:id="rId4"/>
    <p:sldId id="257" r:id="rId5"/>
    <p:sldId id="302" r:id="rId6"/>
    <p:sldId id="295" r:id="rId7"/>
    <p:sldId id="300" r:id="rId8"/>
    <p:sldId id="299" r:id="rId9"/>
    <p:sldId id="291" r:id="rId10"/>
    <p:sldId id="301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FEE3AEF-F2A7-427B-BE04-2DFF44B54D24}">
          <p14:sldIdLst>
            <p14:sldId id="297"/>
            <p14:sldId id="292"/>
            <p14:sldId id="294"/>
            <p14:sldId id="257"/>
            <p14:sldId id="302"/>
            <p14:sldId id="295"/>
            <p14:sldId id="300"/>
            <p14:sldId id="299"/>
            <p14:sldId id="291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32E"/>
    <a:srgbClr val="D02D32"/>
    <a:srgbClr val="393F59"/>
    <a:srgbClr val="56423B"/>
    <a:srgbClr val="55423C"/>
    <a:srgbClr val="FFAC84"/>
    <a:srgbClr val="FFFFFF"/>
    <a:srgbClr val="311F1B"/>
    <a:srgbClr val="FCB68C"/>
    <a:srgbClr val="3E2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37" autoAdjust="0"/>
    <p:restoredTop sz="99828" autoAdjust="0"/>
  </p:normalViewPr>
  <p:slideViewPr>
    <p:cSldViewPr>
      <p:cViewPr varScale="1">
        <p:scale>
          <a:sx n="92" d="100"/>
          <a:sy n="92" d="100"/>
        </p:scale>
        <p:origin x="840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51684-DB96-46FB-ADF8-36CDE22455F4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52444-7C57-4FC7-816E-E3B05FDA7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80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FC2B1-B601-42C2-AD17-D8C718778FF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9D29F-0BAD-48CA-8582-2730B319D8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5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9D29F-0BAD-48CA-8582-2730B319D87A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08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0800000" flipV="1">
            <a:off x="1084079" y="2139702"/>
            <a:ext cx="3733326" cy="226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0800000" flipV="1">
            <a:off x="4535996" y="2167834"/>
            <a:ext cx="3269762" cy="198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0800000">
            <a:off x="4692615" y="3940153"/>
            <a:ext cx="2956524" cy="17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0800000">
            <a:off x="693490" y="3939902"/>
            <a:ext cx="4390328" cy="26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矩形 31"/>
          <p:cNvSpPr/>
          <p:nvPr/>
        </p:nvSpPr>
        <p:spPr>
          <a:xfrm>
            <a:off x="755576" y="2370242"/>
            <a:ext cx="72728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КАМЕРАЛЬНЫЙ КОНТРОЛЬ</a:t>
            </a:r>
          </a:p>
          <a:p>
            <a:pPr algn="ctr"/>
            <a:r>
              <a:rPr lang="ru-RU" altLang="zh-C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Доклад руководителя управления</a:t>
            </a:r>
          </a:p>
          <a:p>
            <a:pPr algn="ctr"/>
            <a:r>
              <a:rPr lang="ru-RU" altLang="zh-C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Дистанционного мониторинга КГД МФ РК</a:t>
            </a:r>
          </a:p>
          <a:p>
            <a:pPr algn="ctr"/>
            <a:r>
              <a:rPr lang="ru-RU" altLang="zh-C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Сулейменова А.А.</a:t>
            </a:r>
            <a:endParaRPr lang="zh-CN" alt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0807" y="1195711"/>
            <a:ext cx="68215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КОМИТЕТ ГОСУДАРСТВЕННЫХ ДОХОДОВ </a:t>
            </a:r>
          </a:p>
          <a:p>
            <a:pPr algn="ctr"/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МИНИСТЕРСТВА ФИНАНСОВ РЕСПУБЛИКИ КАЗАХСТАН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2843808" y="4587974"/>
            <a:ext cx="3260529" cy="251363"/>
          </a:xfrm>
          <a:prstGeom prst="rect">
            <a:avLst/>
          </a:prstGeom>
          <a:noFill/>
        </p:spPr>
        <p:txBody>
          <a:bodyPr wrap="square" lIns="66051" tIns="33026" rIns="66051" bIns="33026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Алматы, 2020 год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3373" y="245006"/>
            <a:ext cx="1062683" cy="95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9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0800000" flipV="1">
            <a:off x="1228095" y="1155688"/>
            <a:ext cx="3733326" cy="64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0800000" flipV="1">
            <a:off x="4808032" y="1605334"/>
            <a:ext cx="3269762" cy="198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0800000">
            <a:off x="4839276" y="2733592"/>
            <a:ext cx="2956524" cy="17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0800000">
            <a:off x="928564" y="2737369"/>
            <a:ext cx="4390328" cy="26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31"/>
          <p:cNvSpPr/>
          <p:nvPr/>
        </p:nvSpPr>
        <p:spPr>
          <a:xfrm>
            <a:off x="899593" y="1911621"/>
            <a:ext cx="72728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3373" y="245006"/>
            <a:ext cx="1062683" cy="95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Рисунок 8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81" y="4224482"/>
            <a:ext cx="919019" cy="919018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35496" y="834694"/>
            <a:ext cx="8654642" cy="4473360"/>
            <a:chOff x="-9241" y="281721"/>
            <a:chExt cx="8920549" cy="4848957"/>
          </a:xfrm>
        </p:grpSpPr>
        <p:sp>
          <p:nvSpPr>
            <p:cNvPr id="43" name="椭圆 42"/>
            <p:cNvSpPr/>
            <p:nvPr/>
          </p:nvSpPr>
          <p:spPr>
            <a:xfrm>
              <a:off x="2845747" y="4909365"/>
              <a:ext cx="1908000" cy="2213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4000">
                  <a:srgbClr val="C9C9C9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6031678" y="4573946"/>
              <a:ext cx="1908000" cy="2213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4000">
                  <a:srgbClr val="C9C9C9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平行四边形 2"/>
            <p:cNvSpPr/>
            <p:nvPr/>
          </p:nvSpPr>
          <p:spPr>
            <a:xfrm flipH="1">
              <a:off x="3484830" y="454942"/>
              <a:ext cx="4939407" cy="973807"/>
            </a:xfrm>
            <a:prstGeom prst="parallelogram">
              <a:avLst>
                <a:gd name="adj" fmla="val 53855"/>
              </a:avLst>
            </a:prstGeom>
            <a:gradFill>
              <a:gsLst>
                <a:gs pos="0">
                  <a:srgbClr val="F8A15A"/>
                </a:gs>
                <a:gs pos="50000">
                  <a:srgbClr val="F79443"/>
                </a:gs>
                <a:gs pos="100000">
                  <a:srgbClr val="CD6209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4412554" y="1428749"/>
              <a:ext cx="4011680" cy="304888"/>
            </a:xfrm>
            <a:prstGeom prst="parallelogram">
              <a:avLst>
                <a:gd name="adj" fmla="val 163198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 rot="10800000">
              <a:off x="7293409" y="3986731"/>
              <a:ext cx="1603796" cy="745259"/>
            </a:xfrm>
            <a:prstGeom prst="triangle">
              <a:avLst>
                <a:gd name="adj" fmla="val 78805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平行四边形 10"/>
            <p:cNvSpPr/>
            <p:nvPr/>
          </p:nvSpPr>
          <p:spPr>
            <a:xfrm flipH="1">
              <a:off x="4412553" y="1733637"/>
              <a:ext cx="4011683" cy="973807"/>
            </a:xfrm>
            <a:prstGeom prst="parallelogram">
              <a:avLst>
                <a:gd name="adj" fmla="val 53855"/>
              </a:avLst>
            </a:prstGeom>
            <a:gradFill>
              <a:gsLst>
                <a:gs pos="0">
                  <a:srgbClr val="F8A15A"/>
                </a:gs>
                <a:gs pos="50000">
                  <a:srgbClr val="F79443"/>
                </a:gs>
                <a:gs pos="100000">
                  <a:srgbClr val="CD6209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平行四边形 11"/>
            <p:cNvSpPr/>
            <p:nvPr/>
          </p:nvSpPr>
          <p:spPr>
            <a:xfrm flipH="1">
              <a:off x="4959311" y="3003798"/>
              <a:ext cx="3946175" cy="973807"/>
            </a:xfrm>
            <a:prstGeom prst="parallelogram">
              <a:avLst>
                <a:gd name="adj" fmla="val 53855"/>
              </a:avLst>
            </a:prstGeom>
            <a:gradFill>
              <a:gsLst>
                <a:gs pos="0">
                  <a:srgbClr val="F8A15A"/>
                </a:gs>
                <a:gs pos="50000">
                  <a:srgbClr val="F79443"/>
                </a:gs>
                <a:gs pos="100000">
                  <a:srgbClr val="CD6209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平行四边形 12"/>
            <p:cNvSpPr/>
            <p:nvPr/>
          </p:nvSpPr>
          <p:spPr>
            <a:xfrm>
              <a:off x="5379336" y="2707444"/>
              <a:ext cx="3044897" cy="304888"/>
            </a:xfrm>
            <a:prstGeom prst="parallelogram">
              <a:avLst>
                <a:gd name="adj" fmla="val 163198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平行四边形 23"/>
            <p:cNvSpPr/>
            <p:nvPr/>
          </p:nvSpPr>
          <p:spPr>
            <a:xfrm flipH="1">
              <a:off x="7452892" y="454942"/>
              <a:ext cx="978967" cy="973807"/>
            </a:xfrm>
            <a:prstGeom prst="parallelogram">
              <a:avLst>
                <a:gd name="adj" fmla="val 53855"/>
              </a:avLst>
            </a:prstGeom>
            <a:gradFill>
              <a:gsLst>
                <a:gs pos="74000">
                  <a:srgbClr val="FFFFFF"/>
                </a:gs>
                <a:gs pos="9000">
                  <a:schemeClr val="bg1">
                    <a:alpha val="0"/>
                  </a:schemeClr>
                </a:gs>
                <a:gs pos="39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平行四边形 24"/>
            <p:cNvSpPr/>
            <p:nvPr/>
          </p:nvSpPr>
          <p:spPr>
            <a:xfrm flipH="1">
              <a:off x="7452892" y="1742929"/>
              <a:ext cx="978967" cy="973807"/>
            </a:xfrm>
            <a:prstGeom prst="parallelogram">
              <a:avLst>
                <a:gd name="adj" fmla="val 53855"/>
              </a:avLst>
            </a:prstGeom>
            <a:gradFill>
              <a:gsLst>
                <a:gs pos="74000">
                  <a:srgbClr val="FFFFFF"/>
                </a:gs>
                <a:gs pos="9000">
                  <a:schemeClr val="bg1">
                    <a:alpha val="0"/>
                  </a:schemeClr>
                </a:gs>
                <a:gs pos="39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平行四边形 25"/>
            <p:cNvSpPr/>
            <p:nvPr/>
          </p:nvSpPr>
          <p:spPr>
            <a:xfrm flipH="1">
              <a:off x="8155002" y="3012332"/>
              <a:ext cx="756306" cy="973807"/>
            </a:xfrm>
            <a:prstGeom prst="parallelogram">
              <a:avLst>
                <a:gd name="adj" fmla="val 53855"/>
              </a:avLst>
            </a:prstGeom>
            <a:gradFill>
              <a:gsLst>
                <a:gs pos="74000">
                  <a:srgbClr val="FFFFFF"/>
                </a:gs>
                <a:gs pos="9000">
                  <a:schemeClr val="bg1">
                    <a:alpha val="0"/>
                  </a:schemeClr>
                </a:gs>
                <a:gs pos="39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平行四边形 26"/>
            <p:cNvSpPr/>
            <p:nvPr/>
          </p:nvSpPr>
          <p:spPr>
            <a:xfrm rot="3705747" flipH="1">
              <a:off x="2928980" y="1084098"/>
              <a:ext cx="1604908" cy="304888"/>
            </a:xfrm>
            <a:prstGeom prst="parallelogram">
              <a:avLst>
                <a:gd name="adj" fmla="val 163198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平行四边形 27"/>
            <p:cNvSpPr/>
            <p:nvPr/>
          </p:nvSpPr>
          <p:spPr>
            <a:xfrm flipH="1">
              <a:off x="485774" y="1026980"/>
              <a:ext cx="3493613" cy="973807"/>
            </a:xfrm>
            <a:prstGeom prst="parallelogram">
              <a:avLst>
                <a:gd name="adj" fmla="val 53855"/>
              </a:avLst>
            </a:prstGeom>
            <a:gradFill>
              <a:gsLst>
                <a:gs pos="0">
                  <a:srgbClr val="F8A15A"/>
                </a:gs>
                <a:gs pos="50000">
                  <a:srgbClr val="F79443"/>
                </a:gs>
                <a:gs pos="100000">
                  <a:srgbClr val="CD6209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平行四边形 29"/>
            <p:cNvSpPr/>
            <p:nvPr/>
          </p:nvSpPr>
          <p:spPr>
            <a:xfrm rot="3705747" flipH="1">
              <a:off x="3860816" y="2360276"/>
              <a:ext cx="1604908" cy="304888"/>
            </a:xfrm>
            <a:prstGeom prst="parallelogram">
              <a:avLst>
                <a:gd name="adj" fmla="val 163198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平行四边形 30"/>
            <p:cNvSpPr/>
            <p:nvPr/>
          </p:nvSpPr>
          <p:spPr>
            <a:xfrm rot="3705747" flipH="1">
              <a:off x="4382791" y="3623087"/>
              <a:ext cx="1604908" cy="304888"/>
            </a:xfrm>
            <a:prstGeom prst="parallelogram">
              <a:avLst>
                <a:gd name="adj" fmla="val 163198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平行四边形 31"/>
            <p:cNvSpPr/>
            <p:nvPr/>
          </p:nvSpPr>
          <p:spPr>
            <a:xfrm flipH="1">
              <a:off x="395536" y="2310376"/>
              <a:ext cx="4514878" cy="973807"/>
            </a:xfrm>
            <a:prstGeom prst="parallelogram">
              <a:avLst>
                <a:gd name="adj" fmla="val 53855"/>
              </a:avLst>
            </a:prstGeom>
            <a:gradFill>
              <a:gsLst>
                <a:gs pos="0">
                  <a:srgbClr val="F8A15A"/>
                </a:gs>
                <a:gs pos="50000">
                  <a:srgbClr val="F79443"/>
                </a:gs>
                <a:gs pos="100000">
                  <a:srgbClr val="CD6209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平行四边形 32"/>
            <p:cNvSpPr/>
            <p:nvPr/>
          </p:nvSpPr>
          <p:spPr>
            <a:xfrm flipH="1">
              <a:off x="-9241" y="3569598"/>
              <a:ext cx="5423818" cy="973807"/>
            </a:xfrm>
            <a:prstGeom prst="parallelogram">
              <a:avLst>
                <a:gd name="adj" fmla="val 53855"/>
              </a:avLst>
            </a:prstGeom>
            <a:gradFill>
              <a:gsLst>
                <a:gs pos="0">
                  <a:srgbClr val="F8A15A"/>
                </a:gs>
                <a:gs pos="50000">
                  <a:srgbClr val="F79443"/>
                </a:gs>
                <a:gs pos="100000">
                  <a:srgbClr val="CD6209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平行四边形 33"/>
            <p:cNvSpPr/>
            <p:nvPr/>
          </p:nvSpPr>
          <p:spPr>
            <a:xfrm flipH="1">
              <a:off x="391766" y="2310375"/>
              <a:ext cx="978967" cy="973807"/>
            </a:xfrm>
            <a:prstGeom prst="parallelogram">
              <a:avLst>
                <a:gd name="adj" fmla="val 53855"/>
              </a:avLst>
            </a:prstGeom>
            <a:gradFill>
              <a:gsLst>
                <a:gs pos="20000">
                  <a:srgbClr val="FFFFFF"/>
                </a:gs>
                <a:gs pos="100000">
                  <a:schemeClr val="bg1">
                    <a:alpha val="0"/>
                  </a:schemeClr>
                </a:gs>
                <a:gs pos="56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平行四边形 34"/>
            <p:cNvSpPr/>
            <p:nvPr/>
          </p:nvSpPr>
          <p:spPr>
            <a:xfrm flipH="1">
              <a:off x="-9241" y="3596690"/>
              <a:ext cx="978967" cy="973807"/>
            </a:xfrm>
            <a:prstGeom prst="parallelogram">
              <a:avLst>
                <a:gd name="adj" fmla="val 53855"/>
              </a:avLst>
            </a:prstGeom>
            <a:gradFill>
              <a:gsLst>
                <a:gs pos="20000">
                  <a:srgbClr val="FFFFFF"/>
                </a:gs>
                <a:gs pos="100000">
                  <a:schemeClr val="bg1">
                    <a:alpha val="0"/>
                  </a:schemeClr>
                </a:gs>
                <a:gs pos="56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平行四边形 39"/>
            <p:cNvSpPr/>
            <p:nvPr/>
          </p:nvSpPr>
          <p:spPr>
            <a:xfrm>
              <a:off x="395537" y="2000786"/>
              <a:ext cx="3583854" cy="309589"/>
            </a:xfrm>
            <a:prstGeom prst="parallelogram">
              <a:avLst>
                <a:gd name="adj" fmla="val 200687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平行四边形 40"/>
            <p:cNvSpPr/>
            <p:nvPr/>
          </p:nvSpPr>
          <p:spPr>
            <a:xfrm>
              <a:off x="0" y="3284183"/>
              <a:ext cx="4910414" cy="312508"/>
            </a:xfrm>
            <a:prstGeom prst="parallelogram">
              <a:avLst>
                <a:gd name="adj" fmla="val 296063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等腰三角形 43"/>
            <p:cNvSpPr/>
            <p:nvPr/>
          </p:nvSpPr>
          <p:spPr>
            <a:xfrm flipH="1">
              <a:off x="485774" y="281721"/>
              <a:ext cx="1603796" cy="745259"/>
            </a:xfrm>
            <a:prstGeom prst="triangle">
              <a:avLst>
                <a:gd name="adj" fmla="val 78805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45" name="Google Shape;564;p38"/>
            <p:cNvSpPr/>
            <p:nvPr/>
          </p:nvSpPr>
          <p:spPr>
            <a:xfrm>
              <a:off x="3995936" y="657319"/>
              <a:ext cx="648072" cy="49260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ial Narrow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672084" y="472652"/>
              <a:ext cx="1072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altLang="ru-RU" b="1" dirty="0" smtClean="0">
                  <a:solidFill>
                    <a:schemeClr val="bg1"/>
                  </a:solidFill>
                  <a:latin typeface="Arial Narrow" pitchFamily="34" charset="0"/>
                </a:rPr>
                <a:t>Торговля</a:t>
              </a:r>
              <a:endParaRPr lang="ru-RU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53" name="Прямоугольник 14"/>
            <p:cNvSpPr>
              <a:spLocks noChangeArrowheads="1"/>
            </p:cNvSpPr>
            <p:nvPr/>
          </p:nvSpPr>
          <p:spPr bwMode="auto">
            <a:xfrm>
              <a:off x="5075614" y="785248"/>
              <a:ext cx="2337184" cy="318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396" tIns="51198" rIns="102396" bIns="51198">
              <a:spAutoFit/>
            </a:bodyPr>
            <a:lstStyle/>
            <a:p>
              <a:r>
                <a:rPr lang="ru-RU" altLang="ru-RU" sz="1400" b="1" dirty="0" smtClean="0">
                  <a:latin typeface="Arial Narrow" pitchFamily="34" charset="0"/>
                  <a:sym typeface="Symbol" pitchFamily="18" charset="2"/>
                </a:rPr>
                <a:t>86 467 уведомлений или 31%</a:t>
              </a:r>
              <a:endParaRPr lang="ru-RU" altLang="ru-RU" sz="1200" b="1" dirty="0">
                <a:latin typeface="Arial Narrow" pitchFamily="34" charset="0"/>
              </a:endParaRPr>
            </a:p>
          </p:txBody>
        </p:sp>
        <p:sp>
          <p:nvSpPr>
            <p:cNvPr id="54" name="Google Shape;414;p38"/>
            <p:cNvSpPr/>
            <p:nvPr/>
          </p:nvSpPr>
          <p:spPr>
            <a:xfrm>
              <a:off x="871885" y="1149923"/>
              <a:ext cx="529061" cy="493810"/>
            </a:xfrm>
            <a:custGeom>
              <a:avLst/>
              <a:gdLst/>
              <a:ahLst/>
              <a:cxnLst/>
              <a:rect l="l" t="t" r="r" b="b"/>
              <a:pathLst>
                <a:path w="18416" h="16072" extrusionOk="0">
                  <a:moveTo>
                    <a:pt x="9208" y="1"/>
                  </a:moveTo>
                  <a:lnTo>
                    <a:pt x="1" y="8866"/>
                  </a:lnTo>
                  <a:lnTo>
                    <a:pt x="2882" y="8866"/>
                  </a:lnTo>
                  <a:lnTo>
                    <a:pt x="2882" y="15290"/>
                  </a:lnTo>
                  <a:lnTo>
                    <a:pt x="2907" y="15461"/>
                  </a:lnTo>
                  <a:lnTo>
                    <a:pt x="2956" y="15607"/>
                  </a:lnTo>
                  <a:lnTo>
                    <a:pt x="3029" y="15729"/>
                  </a:lnTo>
                  <a:lnTo>
                    <a:pt x="3102" y="15851"/>
                  </a:lnTo>
                  <a:lnTo>
                    <a:pt x="3224" y="15949"/>
                  </a:lnTo>
                  <a:lnTo>
                    <a:pt x="3371" y="16022"/>
                  </a:lnTo>
                  <a:lnTo>
                    <a:pt x="3517" y="16071"/>
                  </a:lnTo>
                  <a:lnTo>
                    <a:pt x="7425" y="16071"/>
                  </a:lnTo>
                  <a:lnTo>
                    <a:pt x="7425" y="13458"/>
                  </a:lnTo>
                  <a:lnTo>
                    <a:pt x="7450" y="13165"/>
                  </a:lnTo>
                  <a:lnTo>
                    <a:pt x="7547" y="12896"/>
                  </a:lnTo>
                  <a:lnTo>
                    <a:pt x="7669" y="12652"/>
                  </a:lnTo>
                  <a:lnTo>
                    <a:pt x="7840" y="12457"/>
                  </a:lnTo>
                  <a:lnTo>
                    <a:pt x="8060" y="12286"/>
                  </a:lnTo>
                  <a:lnTo>
                    <a:pt x="8280" y="12164"/>
                  </a:lnTo>
                  <a:lnTo>
                    <a:pt x="8549" y="12066"/>
                  </a:lnTo>
                  <a:lnTo>
                    <a:pt x="8842" y="12041"/>
                  </a:lnTo>
                  <a:lnTo>
                    <a:pt x="9574" y="12041"/>
                  </a:lnTo>
                  <a:lnTo>
                    <a:pt x="9867" y="12066"/>
                  </a:lnTo>
                  <a:lnTo>
                    <a:pt x="10136" y="12164"/>
                  </a:lnTo>
                  <a:lnTo>
                    <a:pt x="10356" y="12286"/>
                  </a:lnTo>
                  <a:lnTo>
                    <a:pt x="10576" y="12457"/>
                  </a:lnTo>
                  <a:lnTo>
                    <a:pt x="10747" y="12652"/>
                  </a:lnTo>
                  <a:lnTo>
                    <a:pt x="10869" y="12896"/>
                  </a:lnTo>
                  <a:lnTo>
                    <a:pt x="10967" y="13165"/>
                  </a:lnTo>
                  <a:lnTo>
                    <a:pt x="10991" y="13458"/>
                  </a:lnTo>
                  <a:lnTo>
                    <a:pt x="10991" y="16071"/>
                  </a:lnTo>
                  <a:lnTo>
                    <a:pt x="14899" y="16071"/>
                  </a:lnTo>
                  <a:lnTo>
                    <a:pt x="15045" y="16022"/>
                  </a:lnTo>
                  <a:lnTo>
                    <a:pt x="15192" y="15949"/>
                  </a:lnTo>
                  <a:lnTo>
                    <a:pt x="15314" y="15851"/>
                  </a:lnTo>
                  <a:lnTo>
                    <a:pt x="15387" y="15729"/>
                  </a:lnTo>
                  <a:lnTo>
                    <a:pt x="15460" y="15607"/>
                  </a:lnTo>
                  <a:lnTo>
                    <a:pt x="15509" y="15461"/>
                  </a:lnTo>
                  <a:lnTo>
                    <a:pt x="15534" y="15290"/>
                  </a:lnTo>
                  <a:lnTo>
                    <a:pt x="15534" y="8866"/>
                  </a:lnTo>
                  <a:lnTo>
                    <a:pt x="18416" y="8866"/>
                  </a:lnTo>
                  <a:lnTo>
                    <a:pt x="9208" y="1"/>
                  </a:lnTo>
                  <a:close/>
                </a:path>
              </a:pathLst>
            </a:cu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ial Narrow" pitchFamily="34" charset="0"/>
              </a:endParaRPr>
            </a:p>
          </p:txBody>
        </p:sp>
        <p:sp>
          <p:nvSpPr>
            <p:cNvPr id="56" name="Прямоугольник 14"/>
            <p:cNvSpPr>
              <a:spLocks noChangeArrowheads="1"/>
            </p:cNvSpPr>
            <p:nvPr/>
          </p:nvSpPr>
          <p:spPr bwMode="auto">
            <a:xfrm>
              <a:off x="1400946" y="1384085"/>
              <a:ext cx="2337184" cy="318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396" tIns="51198" rIns="102396" bIns="51198">
              <a:spAutoFit/>
            </a:bodyPr>
            <a:lstStyle/>
            <a:p>
              <a:r>
                <a:rPr lang="ru-RU" altLang="ru-RU" sz="1400" b="1" dirty="0" smtClean="0">
                  <a:latin typeface="Arial Narrow" pitchFamily="34" charset="0"/>
                  <a:sym typeface="Symbol" pitchFamily="18" charset="2"/>
                </a:rPr>
                <a:t>43 763 уведомлений или 16%</a:t>
              </a:r>
              <a:endParaRPr lang="ru-RU" altLang="ru-RU" sz="1400" b="1" dirty="0">
                <a:latin typeface="Arial Narrow" pitchFamily="34" charset="0"/>
              </a:endParaRPr>
            </a:p>
          </p:txBody>
        </p:sp>
        <p:sp>
          <p:nvSpPr>
            <p:cNvPr id="59" name="Google Shape;693;p43"/>
            <p:cNvSpPr/>
            <p:nvPr/>
          </p:nvSpPr>
          <p:spPr>
            <a:xfrm>
              <a:off x="4870234" y="1993932"/>
              <a:ext cx="478690" cy="482910"/>
            </a:xfrm>
            <a:custGeom>
              <a:avLst/>
              <a:gdLst/>
              <a:ahLst/>
              <a:cxnLst/>
              <a:rect l="l" t="t" r="r" b="b"/>
              <a:pathLst>
                <a:path w="15004" h="15004" fill="none" extrusionOk="0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ial Narrow" pitchFamily="34" charset="0"/>
              </a:endParaRPr>
            </a:p>
          </p:txBody>
        </p:sp>
        <p:sp>
          <p:nvSpPr>
            <p:cNvPr id="60" name="Google Shape;694;p43"/>
            <p:cNvSpPr/>
            <p:nvPr/>
          </p:nvSpPr>
          <p:spPr>
            <a:xfrm>
              <a:off x="5140654" y="1957939"/>
              <a:ext cx="167848" cy="197554"/>
            </a:xfrm>
            <a:custGeom>
              <a:avLst/>
              <a:gdLst/>
              <a:ahLst/>
              <a:cxnLst/>
              <a:rect l="l" t="t" r="r" b="b"/>
              <a:pathLst>
                <a:path w="5261" h="6138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ial Narrow" pitchFamily="34" charset="0"/>
              </a:endParaRPr>
            </a:p>
          </p:txBody>
        </p:sp>
        <p:sp>
          <p:nvSpPr>
            <p:cNvPr id="61" name="Google Shape;695;p43"/>
            <p:cNvSpPr/>
            <p:nvPr/>
          </p:nvSpPr>
          <p:spPr>
            <a:xfrm>
              <a:off x="5137527" y="2067691"/>
              <a:ext cx="239377" cy="124654"/>
            </a:xfrm>
            <a:custGeom>
              <a:avLst/>
              <a:gdLst/>
              <a:ahLst/>
              <a:cxnLst/>
              <a:rect l="l" t="t" r="r" b="b"/>
              <a:pathLst>
                <a:path w="7503" h="3873" fill="none" extrusionOk="0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ial Narrow" pitchFamily="34" charset="0"/>
              </a:endParaRPr>
            </a:p>
          </p:txBody>
        </p:sp>
        <p:sp>
          <p:nvSpPr>
            <p:cNvPr id="62" name="Прямоугольник 61"/>
            <p:cNvSpPr>
              <a:spLocks noChangeArrowheads="1"/>
            </p:cNvSpPr>
            <p:nvPr/>
          </p:nvSpPr>
          <p:spPr bwMode="auto">
            <a:xfrm>
              <a:off x="5438220" y="1696301"/>
              <a:ext cx="2271459" cy="380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396" tIns="51198" rIns="102396" bIns="51198">
              <a:spAutoFit/>
            </a:bodyPr>
            <a:lstStyle/>
            <a:p>
              <a:r>
                <a:rPr lang="ru-RU" altLang="ru-RU" b="1" dirty="0" smtClean="0">
                  <a:solidFill>
                    <a:schemeClr val="bg1"/>
                  </a:solidFill>
                  <a:latin typeface="Arial Narrow" pitchFamily="34" charset="0"/>
                </a:rPr>
                <a:t>Прочая деятельность</a:t>
              </a:r>
              <a:endParaRPr lang="ru-RU" altLang="ru-RU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63" name="Прямоугольник 14"/>
            <p:cNvSpPr>
              <a:spLocks noChangeArrowheads="1"/>
            </p:cNvSpPr>
            <p:nvPr/>
          </p:nvSpPr>
          <p:spPr bwMode="auto">
            <a:xfrm>
              <a:off x="5334627" y="2008518"/>
              <a:ext cx="2632521" cy="349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396" tIns="51198" rIns="102396" bIns="51198">
              <a:spAutoFit/>
            </a:bodyPr>
            <a:lstStyle/>
            <a:p>
              <a:r>
                <a:rPr lang="ru-RU" altLang="ru-RU" sz="1600" b="1" dirty="0" smtClean="0">
                  <a:latin typeface="Arial Narrow" pitchFamily="34" charset="0"/>
                  <a:sym typeface="Symbol" pitchFamily="18" charset="2"/>
                </a:rPr>
                <a:t>30 190 уведомлений или 11%</a:t>
              </a:r>
              <a:endParaRPr lang="ru-RU" altLang="ru-RU" sz="1400" b="1" dirty="0">
                <a:latin typeface="Arial Narrow" pitchFamily="34" charset="0"/>
              </a:endParaRPr>
            </a:p>
          </p:txBody>
        </p:sp>
        <p:pic>
          <p:nvPicPr>
            <p:cNvPr id="64" name="Picture 3" descr="Z:\Мои документы\factory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6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5624" y="2617114"/>
              <a:ext cx="484160" cy="484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5" name="Прямоугольник 64"/>
            <p:cNvSpPr>
              <a:spLocks noChangeArrowheads="1"/>
            </p:cNvSpPr>
            <p:nvPr/>
          </p:nvSpPr>
          <p:spPr bwMode="auto">
            <a:xfrm>
              <a:off x="1224306" y="2328472"/>
              <a:ext cx="3664998" cy="378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2396" tIns="51198" rIns="102396" bIns="51198">
              <a:spAutoFit/>
            </a:bodyPr>
            <a:lstStyle/>
            <a:p>
              <a:r>
                <a:rPr lang="ru-RU" altLang="ru-RU" sz="1600" b="1" dirty="0" smtClean="0">
                  <a:solidFill>
                    <a:schemeClr val="bg1"/>
                  </a:solidFill>
                  <a:latin typeface="Arial Narrow" pitchFamily="34" charset="0"/>
                </a:rPr>
                <a:t>Обрабатывающая промышленность</a:t>
              </a:r>
              <a:endParaRPr lang="ru-RU" altLang="ru-RU" sz="1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66" name="Прямоугольник 14"/>
            <p:cNvSpPr>
              <a:spLocks noChangeArrowheads="1"/>
            </p:cNvSpPr>
            <p:nvPr/>
          </p:nvSpPr>
          <p:spPr bwMode="auto">
            <a:xfrm>
              <a:off x="1673934" y="2599555"/>
              <a:ext cx="2324726" cy="345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396" tIns="51198" rIns="102396" bIns="51198">
              <a:spAutoFit/>
            </a:bodyPr>
            <a:lstStyle/>
            <a:p>
              <a:r>
                <a:rPr lang="ru-RU" altLang="ru-RU" sz="1400" b="1" dirty="0" smtClean="0">
                  <a:latin typeface="Arial Narrow" pitchFamily="34" charset="0"/>
                  <a:sym typeface="Symbol" pitchFamily="18" charset="2"/>
                </a:rPr>
                <a:t>19 162 уведомлений или 7%</a:t>
              </a:r>
              <a:endParaRPr lang="ru-RU" altLang="ru-RU" sz="1200" b="1" dirty="0">
                <a:latin typeface="Arial Narrow" pitchFamily="34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252506" y="3590536"/>
              <a:ext cx="392077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altLang="ru-RU" b="1" dirty="0" smtClean="0">
                  <a:solidFill>
                    <a:schemeClr val="bg1"/>
                  </a:solidFill>
                  <a:latin typeface="Arial Narrow" pitchFamily="34" charset="0"/>
                </a:rPr>
                <a:t>Предоставление прочих видов услуг</a:t>
              </a:r>
              <a:endParaRPr lang="ru-RU" altLang="ru-RU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68" name="Google Shape;697;p43"/>
            <p:cNvSpPr/>
            <p:nvPr/>
          </p:nvSpPr>
          <p:spPr>
            <a:xfrm>
              <a:off x="779280" y="3873407"/>
              <a:ext cx="510390" cy="420372"/>
            </a:xfrm>
            <a:custGeom>
              <a:avLst/>
              <a:gdLst/>
              <a:ahLst/>
              <a:cxnLst/>
              <a:rect l="l" t="t" r="r" b="b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ial Narrow" pitchFamily="34" charset="0"/>
              </a:endParaRPr>
            </a:p>
          </p:txBody>
        </p:sp>
        <p:sp>
          <p:nvSpPr>
            <p:cNvPr id="69" name="Google Shape;698;p43"/>
            <p:cNvSpPr/>
            <p:nvPr/>
          </p:nvSpPr>
          <p:spPr>
            <a:xfrm>
              <a:off x="823104" y="4068360"/>
              <a:ext cx="89796" cy="174894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ial Narrow" pitchFamily="34" charset="0"/>
              </a:endParaRPr>
            </a:p>
          </p:txBody>
        </p:sp>
        <p:sp>
          <p:nvSpPr>
            <p:cNvPr id="70" name="Google Shape;699;p43"/>
            <p:cNvSpPr/>
            <p:nvPr/>
          </p:nvSpPr>
          <p:spPr>
            <a:xfrm>
              <a:off x="1181474" y="4068360"/>
              <a:ext cx="89796" cy="174894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ial Narrow" pitchFamily="34" charset="0"/>
              </a:endParaRPr>
            </a:p>
          </p:txBody>
        </p:sp>
        <p:sp>
          <p:nvSpPr>
            <p:cNvPr id="71" name="Google Shape;700;p43"/>
            <p:cNvSpPr/>
            <p:nvPr/>
          </p:nvSpPr>
          <p:spPr>
            <a:xfrm>
              <a:off x="942561" y="3875811"/>
              <a:ext cx="89796" cy="367443"/>
            </a:xfrm>
            <a:custGeom>
              <a:avLst/>
              <a:gdLst/>
              <a:ahLst/>
              <a:cxnLst/>
              <a:rect l="l" t="t" r="r" b="b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ial Narrow" pitchFamily="34" charset="0"/>
              </a:endParaRPr>
            </a:p>
          </p:txBody>
        </p:sp>
        <p:sp>
          <p:nvSpPr>
            <p:cNvPr id="72" name="Google Shape;701;p43"/>
            <p:cNvSpPr/>
            <p:nvPr/>
          </p:nvSpPr>
          <p:spPr>
            <a:xfrm>
              <a:off x="1062017" y="3968891"/>
              <a:ext cx="89796" cy="274363"/>
            </a:xfrm>
            <a:custGeom>
              <a:avLst/>
              <a:gdLst/>
              <a:ahLst/>
              <a:cxnLst/>
              <a:rect l="l" t="t" r="r" b="b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ial Narrow" pitchFamily="34" charset="0"/>
              </a:endParaRPr>
            </a:p>
          </p:txBody>
        </p:sp>
        <p:sp>
          <p:nvSpPr>
            <p:cNvPr id="73" name="Прямоугольник 14"/>
            <p:cNvSpPr>
              <a:spLocks noChangeArrowheads="1"/>
            </p:cNvSpPr>
            <p:nvPr/>
          </p:nvSpPr>
          <p:spPr bwMode="auto">
            <a:xfrm>
              <a:off x="1746762" y="3881814"/>
              <a:ext cx="2548780" cy="349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396" tIns="51198" rIns="102396" bIns="51198">
              <a:spAutoFit/>
            </a:bodyPr>
            <a:lstStyle/>
            <a:p>
              <a:r>
                <a:rPr lang="ru-RU" altLang="ru-RU" sz="1600" b="1" dirty="0" smtClean="0">
                  <a:latin typeface="Arial Narrow" pitchFamily="34" charset="0"/>
                  <a:sym typeface="Symbol" pitchFamily="18" charset="2"/>
                </a:rPr>
                <a:t>16 766 уведомлений или 6%</a:t>
              </a:r>
              <a:endParaRPr lang="ru-RU" altLang="ru-RU" sz="1400" b="1" dirty="0">
                <a:latin typeface="Arial Narrow" pitchFamily="34" charset="0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827583" y="122726"/>
            <a:ext cx="7848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000" b="1" dirty="0" smtClean="0">
                <a:solidFill>
                  <a:schemeClr val="tx2"/>
                </a:solidFill>
                <a:latin typeface="Arial Narrow" pitchFamily="34" charset="0"/>
              </a:rPr>
              <a:t>НАПРАВЛЕННЫЕ УВЕДОМЛЕНИЯ В РАЗРЕЗЕ СЕКТОРОВ ЭКОНОМИКИ</a:t>
            </a:r>
            <a:endParaRPr lang="zh-CN" altLang="en-US" sz="20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619672" y="1555146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chemeClr val="bg1"/>
                </a:solidFill>
                <a:latin typeface="Arial Narrow" pitchFamily="34" charset="0"/>
              </a:rPr>
              <a:t>Строительство</a:t>
            </a:r>
            <a:endParaRPr lang="ru-RU" alt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78" name="Google Shape;688;p38"/>
          <p:cNvGrpSpPr/>
          <p:nvPr/>
        </p:nvGrpSpPr>
        <p:grpSpPr>
          <a:xfrm>
            <a:off x="5239100" y="3538277"/>
            <a:ext cx="453671" cy="401625"/>
            <a:chOff x="5275975" y="4344850"/>
            <a:chExt cx="470150" cy="39812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79" name="Google Shape;689;p38"/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690;p38"/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691;p38"/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Прямоугольник 81"/>
          <p:cNvSpPr>
            <a:spLocks noChangeArrowheads="1"/>
          </p:cNvSpPr>
          <p:nvPr/>
        </p:nvSpPr>
        <p:spPr bwMode="auto">
          <a:xfrm>
            <a:off x="5652120" y="3348987"/>
            <a:ext cx="2854956" cy="349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396" tIns="51198" rIns="102396" bIns="51198">
            <a:spAutoFit/>
          </a:bodyPr>
          <a:lstStyle/>
          <a:p>
            <a:r>
              <a:rPr lang="ru-RU" altLang="ru-RU" sz="1600" b="1" dirty="0" smtClean="0">
                <a:solidFill>
                  <a:schemeClr val="bg1"/>
                </a:solidFill>
                <a:latin typeface="Arial Narrow" pitchFamily="34" charset="0"/>
              </a:rPr>
              <a:t>Транспорт и складирование</a:t>
            </a:r>
            <a:endParaRPr lang="ru-RU" altLang="ru-RU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3" name="Прямоугольник 14"/>
          <p:cNvSpPr>
            <a:spLocks noChangeArrowheads="1"/>
          </p:cNvSpPr>
          <p:nvPr/>
        </p:nvSpPr>
        <p:spPr bwMode="auto">
          <a:xfrm>
            <a:off x="5717289" y="3621062"/>
            <a:ext cx="2255430" cy="31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sz="1400" b="1" dirty="0" smtClean="0">
                <a:latin typeface="Arial Narrow" pitchFamily="34" charset="0"/>
                <a:sym typeface="Symbol" pitchFamily="18" charset="2"/>
              </a:rPr>
              <a:t>14 258 уведомлений или 5%</a:t>
            </a:r>
            <a:endParaRPr lang="ru-RU" altLang="ru-RU" sz="1200" b="1" dirty="0">
              <a:latin typeface="Arial Narrow" pitchFamily="34" charset="0"/>
            </a:endParaRPr>
          </a:p>
        </p:txBody>
      </p:sp>
      <p:sp>
        <p:nvSpPr>
          <p:cNvPr id="57" name="Прямоугольник 14"/>
          <p:cNvSpPr>
            <a:spLocks noChangeArrowheads="1"/>
          </p:cNvSpPr>
          <p:nvPr/>
        </p:nvSpPr>
        <p:spPr bwMode="auto">
          <a:xfrm>
            <a:off x="1115616" y="2108894"/>
            <a:ext cx="2819687" cy="31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sz="1400" b="1" dirty="0">
                <a:latin typeface="Arial Narrow" pitchFamily="34" charset="0"/>
                <a:sym typeface="Symbol" pitchFamily="18" charset="2"/>
              </a:rPr>
              <a:t>Сумма нарушения - 879 </a:t>
            </a:r>
            <a:r>
              <a:rPr lang="ru-RU" altLang="ru-RU" sz="1400" b="1" dirty="0" smtClean="0">
                <a:latin typeface="Arial Narrow" pitchFamily="34" charset="0"/>
                <a:sym typeface="Symbol" pitchFamily="18" charset="2"/>
              </a:rPr>
              <a:t>млрд. тенге</a:t>
            </a:r>
            <a:endParaRPr lang="ru-RU" altLang="ru-RU" sz="1400" b="1" dirty="0">
              <a:latin typeface="Arial Narrow" pitchFamily="34" charset="0"/>
            </a:endParaRPr>
          </a:p>
        </p:txBody>
      </p:sp>
      <p:sp>
        <p:nvSpPr>
          <p:cNvPr id="58" name="Прямоугольник 14"/>
          <p:cNvSpPr>
            <a:spLocks noChangeArrowheads="1"/>
          </p:cNvSpPr>
          <p:nvPr/>
        </p:nvSpPr>
        <p:spPr bwMode="auto">
          <a:xfrm>
            <a:off x="4788024" y="1544922"/>
            <a:ext cx="2943118" cy="31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sz="1400" b="1" dirty="0" smtClean="0">
                <a:latin typeface="Arial Narrow" pitchFamily="34" charset="0"/>
                <a:sym typeface="Symbol" pitchFamily="18" charset="2"/>
              </a:rPr>
              <a:t>Сумма нарушения - 2 082 млрд. тенге</a:t>
            </a:r>
            <a:endParaRPr lang="ru-RU" altLang="ru-RU" sz="1400" b="1" dirty="0">
              <a:latin typeface="Arial Narrow" pitchFamily="34" charset="0"/>
            </a:endParaRPr>
          </a:p>
        </p:txBody>
      </p:sp>
      <p:sp>
        <p:nvSpPr>
          <p:cNvPr id="67" name="Прямоугольник 14"/>
          <p:cNvSpPr>
            <a:spLocks noChangeArrowheads="1"/>
          </p:cNvSpPr>
          <p:nvPr/>
        </p:nvSpPr>
        <p:spPr bwMode="auto">
          <a:xfrm>
            <a:off x="5220072" y="2671247"/>
            <a:ext cx="2729855" cy="31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sz="1400" b="1" dirty="0">
                <a:latin typeface="Arial Narrow" pitchFamily="34" charset="0"/>
                <a:sym typeface="Symbol" pitchFamily="18" charset="2"/>
              </a:rPr>
              <a:t>Сумма нарушения - 11 </a:t>
            </a:r>
            <a:r>
              <a:rPr lang="ru-RU" altLang="ru-RU" sz="1400" b="1" dirty="0" smtClean="0">
                <a:latin typeface="Arial Narrow" pitchFamily="34" charset="0"/>
                <a:sym typeface="Symbol" pitchFamily="18" charset="2"/>
              </a:rPr>
              <a:t>млрд. тенге</a:t>
            </a:r>
            <a:endParaRPr lang="ru-RU" altLang="ru-RU" sz="1400" b="1" dirty="0">
              <a:latin typeface="Arial Narrow" pitchFamily="34" charset="0"/>
            </a:endParaRPr>
          </a:p>
        </p:txBody>
      </p:sp>
      <p:sp>
        <p:nvSpPr>
          <p:cNvPr id="75" name="Прямоугольник 14"/>
          <p:cNvSpPr>
            <a:spLocks noChangeArrowheads="1"/>
          </p:cNvSpPr>
          <p:nvPr/>
        </p:nvSpPr>
        <p:spPr bwMode="auto">
          <a:xfrm>
            <a:off x="1505798" y="3213158"/>
            <a:ext cx="2819687" cy="31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sz="1400" b="1" dirty="0">
                <a:latin typeface="Arial Narrow" pitchFamily="34" charset="0"/>
                <a:sym typeface="Symbol" pitchFamily="18" charset="2"/>
              </a:rPr>
              <a:t>Сумма нарушения - 483 </a:t>
            </a:r>
            <a:r>
              <a:rPr lang="ru-RU" altLang="ru-RU" sz="1400" b="1" dirty="0" smtClean="0">
                <a:latin typeface="Arial Narrow" pitchFamily="34" charset="0"/>
                <a:sym typeface="Symbol" pitchFamily="18" charset="2"/>
              </a:rPr>
              <a:t>млрд. тенге</a:t>
            </a:r>
            <a:endParaRPr lang="ru-RU" altLang="ru-RU" sz="1400" b="1" dirty="0">
              <a:latin typeface="Arial Narrow" pitchFamily="34" charset="0"/>
            </a:endParaRPr>
          </a:p>
        </p:txBody>
      </p:sp>
      <p:sp>
        <p:nvSpPr>
          <p:cNvPr id="76" name="Прямоугольник 14"/>
          <p:cNvSpPr>
            <a:spLocks noChangeArrowheads="1"/>
          </p:cNvSpPr>
          <p:nvPr/>
        </p:nvSpPr>
        <p:spPr bwMode="auto">
          <a:xfrm>
            <a:off x="5625099" y="3836098"/>
            <a:ext cx="2819687" cy="31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sz="1400" b="1" dirty="0">
                <a:latin typeface="Arial Narrow" pitchFamily="34" charset="0"/>
                <a:sym typeface="Symbol" pitchFamily="18" charset="2"/>
              </a:rPr>
              <a:t>Сумма нарушения - 400 </a:t>
            </a:r>
            <a:r>
              <a:rPr lang="ru-RU" altLang="ru-RU" sz="1400" b="1" dirty="0" smtClean="0">
                <a:latin typeface="Arial Narrow" pitchFamily="34" charset="0"/>
                <a:sym typeface="Symbol" pitchFamily="18" charset="2"/>
              </a:rPr>
              <a:t>млрд. тенге</a:t>
            </a:r>
            <a:endParaRPr lang="ru-RU" altLang="ru-RU" sz="1400" b="1" dirty="0">
              <a:latin typeface="Arial Narrow" pitchFamily="34" charset="0"/>
            </a:endParaRPr>
          </a:p>
        </p:txBody>
      </p:sp>
      <p:sp>
        <p:nvSpPr>
          <p:cNvPr id="85" name="Прямоугольник 14"/>
          <p:cNvSpPr>
            <a:spLocks noChangeArrowheads="1"/>
          </p:cNvSpPr>
          <p:nvPr/>
        </p:nvSpPr>
        <p:spPr bwMode="auto">
          <a:xfrm>
            <a:off x="1600304" y="4406454"/>
            <a:ext cx="2819687" cy="31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sz="1400" b="1" dirty="0">
                <a:latin typeface="Arial Narrow" pitchFamily="34" charset="0"/>
                <a:sym typeface="Symbol" pitchFamily="18" charset="2"/>
              </a:rPr>
              <a:t>Сумма нарушения - 163 </a:t>
            </a:r>
            <a:r>
              <a:rPr lang="ru-RU" altLang="ru-RU" sz="1400" b="1" dirty="0" smtClean="0">
                <a:latin typeface="Arial Narrow" pitchFamily="34" charset="0"/>
                <a:sym typeface="Symbol" pitchFamily="18" charset="2"/>
              </a:rPr>
              <a:t>млрд. тенге</a:t>
            </a:r>
            <a:endParaRPr lang="ru-RU" altLang="ru-RU" sz="1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3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/>
          <p:nvPr/>
        </p:nvSpPr>
        <p:spPr>
          <a:xfrm>
            <a:off x="1739343" y="3954619"/>
            <a:ext cx="1384838" cy="1008112"/>
          </a:xfrm>
          <a:prstGeom prst="rect">
            <a:avLst/>
          </a:prstGeom>
          <a:solidFill>
            <a:srgbClr val="2A44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11"/>
          <p:cNvSpPr/>
          <p:nvPr/>
        </p:nvSpPr>
        <p:spPr>
          <a:xfrm>
            <a:off x="1739344" y="2946507"/>
            <a:ext cx="1357000" cy="1008112"/>
          </a:xfrm>
          <a:prstGeom prst="rect">
            <a:avLst/>
          </a:prstGeom>
          <a:solidFill>
            <a:srgbClr val="0A9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10"/>
          <p:cNvSpPr/>
          <p:nvPr/>
        </p:nvSpPr>
        <p:spPr>
          <a:xfrm>
            <a:off x="1739344" y="1948292"/>
            <a:ext cx="1355694" cy="1008112"/>
          </a:xfrm>
          <a:prstGeom prst="rect">
            <a:avLst/>
          </a:prstGeom>
          <a:solidFill>
            <a:srgbClr val="E26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8"/>
          <p:cNvSpPr/>
          <p:nvPr/>
        </p:nvSpPr>
        <p:spPr>
          <a:xfrm>
            <a:off x="1739344" y="944465"/>
            <a:ext cx="1357000" cy="1008112"/>
          </a:xfrm>
          <a:prstGeom prst="rect">
            <a:avLst/>
          </a:prstGeom>
          <a:solidFill>
            <a:srgbClr val="869A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5400000" flipH="1">
            <a:off x="-1265947" y="3344886"/>
            <a:ext cx="6192102" cy="181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矩形 23"/>
          <p:cNvSpPr/>
          <p:nvPr/>
        </p:nvSpPr>
        <p:spPr>
          <a:xfrm>
            <a:off x="4502160" y="3667955"/>
            <a:ext cx="2618878" cy="726559"/>
          </a:xfrm>
          <a:prstGeom prst="rect">
            <a:avLst/>
          </a:prstGeom>
          <a:solidFill>
            <a:srgbClr val="2B45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24"/>
          <p:cNvSpPr/>
          <p:nvPr/>
        </p:nvSpPr>
        <p:spPr>
          <a:xfrm>
            <a:off x="4502160" y="2941396"/>
            <a:ext cx="2618878" cy="726559"/>
          </a:xfrm>
          <a:prstGeom prst="rect">
            <a:avLst/>
          </a:prstGeom>
          <a:solidFill>
            <a:srgbClr val="0B9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25"/>
          <p:cNvSpPr/>
          <p:nvPr/>
        </p:nvSpPr>
        <p:spPr>
          <a:xfrm>
            <a:off x="4502160" y="2221970"/>
            <a:ext cx="2618878" cy="726559"/>
          </a:xfrm>
          <a:prstGeom prst="rect">
            <a:avLst/>
          </a:prstGeom>
          <a:solidFill>
            <a:srgbClr val="F76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26"/>
          <p:cNvSpPr/>
          <p:nvPr/>
        </p:nvSpPr>
        <p:spPr>
          <a:xfrm>
            <a:off x="4502160" y="1498499"/>
            <a:ext cx="2618878" cy="726559"/>
          </a:xfrm>
          <a:prstGeom prst="rect">
            <a:avLst/>
          </a:prstGeom>
          <a:solidFill>
            <a:srgbClr val="8FA2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28"/>
          <p:cNvSpPr/>
          <p:nvPr/>
        </p:nvSpPr>
        <p:spPr>
          <a:xfrm>
            <a:off x="3096344" y="944464"/>
            <a:ext cx="1405815" cy="1280593"/>
          </a:xfrm>
          <a:custGeom>
            <a:avLst/>
            <a:gdLst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28059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555625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6712" h="1280593">
                <a:moveTo>
                  <a:pt x="0" y="0"/>
                </a:moveTo>
                <a:lnTo>
                  <a:pt x="1826712" y="555625"/>
                </a:lnTo>
                <a:lnTo>
                  <a:pt x="1826712" y="1280593"/>
                </a:lnTo>
                <a:lnTo>
                  <a:pt x="0" y="1007543"/>
                </a:lnTo>
                <a:lnTo>
                  <a:pt x="0" y="0"/>
                </a:lnTo>
                <a:close/>
              </a:path>
            </a:pathLst>
          </a:custGeom>
          <a:solidFill>
            <a:srgbClr val="92A7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28"/>
          <p:cNvSpPr/>
          <p:nvPr/>
        </p:nvSpPr>
        <p:spPr>
          <a:xfrm>
            <a:off x="3095038" y="1950196"/>
            <a:ext cx="1410297" cy="1007543"/>
          </a:xfrm>
          <a:custGeom>
            <a:avLst/>
            <a:gdLst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28059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555625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9887"/>
              <a:gd name="connsiteY0" fmla="*/ 0 h 1280593"/>
              <a:gd name="connsiteX1" fmla="*/ 1829887 w 1829887"/>
              <a:gd name="connsiteY1" fmla="*/ 273050 h 1280593"/>
              <a:gd name="connsiteX2" fmla="*/ 1826712 w 1829887"/>
              <a:gd name="connsiteY2" fmla="*/ 1280593 h 1280593"/>
              <a:gd name="connsiteX3" fmla="*/ 0 w 1829887"/>
              <a:gd name="connsiteY3" fmla="*/ 1007543 h 1280593"/>
              <a:gd name="connsiteX4" fmla="*/ 0 w 1829887"/>
              <a:gd name="connsiteY4" fmla="*/ 0 h 1280593"/>
              <a:gd name="connsiteX0" fmla="*/ 0 w 1830192"/>
              <a:gd name="connsiteY0" fmla="*/ 0 h 1007543"/>
              <a:gd name="connsiteX1" fmla="*/ 1829887 w 1830192"/>
              <a:gd name="connsiteY1" fmla="*/ 273050 h 1007543"/>
              <a:gd name="connsiteX2" fmla="*/ 1829887 w 1830192"/>
              <a:gd name="connsiteY2" fmla="*/ 998018 h 1007543"/>
              <a:gd name="connsiteX3" fmla="*/ 0 w 1830192"/>
              <a:gd name="connsiteY3" fmla="*/ 1007543 h 1007543"/>
              <a:gd name="connsiteX4" fmla="*/ 0 w 1830192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3537 w 1829887"/>
              <a:gd name="connsiteY2" fmla="*/ 1001193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  <a:gd name="connsiteX0" fmla="*/ 0 w 1830192"/>
              <a:gd name="connsiteY0" fmla="*/ 0 h 1007543"/>
              <a:gd name="connsiteX1" fmla="*/ 1829887 w 1830192"/>
              <a:gd name="connsiteY1" fmla="*/ 273050 h 1007543"/>
              <a:gd name="connsiteX2" fmla="*/ 1829887 w 1830192"/>
              <a:gd name="connsiteY2" fmla="*/ 1001193 h 1007543"/>
              <a:gd name="connsiteX3" fmla="*/ 0 w 1830192"/>
              <a:gd name="connsiteY3" fmla="*/ 1007543 h 1007543"/>
              <a:gd name="connsiteX4" fmla="*/ 0 w 1830192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6712 w 1829887"/>
              <a:gd name="connsiteY2" fmla="*/ 1001193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  <a:gd name="connsiteX0" fmla="*/ 0 w 1833980"/>
              <a:gd name="connsiteY0" fmla="*/ 0 h 1007543"/>
              <a:gd name="connsiteX1" fmla="*/ 1829887 w 1833980"/>
              <a:gd name="connsiteY1" fmla="*/ 273050 h 1007543"/>
              <a:gd name="connsiteX2" fmla="*/ 1833856 w 1833980"/>
              <a:gd name="connsiteY2" fmla="*/ 1001193 h 1007543"/>
              <a:gd name="connsiteX3" fmla="*/ 0 w 1833980"/>
              <a:gd name="connsiteY3" fmla="*/ 1007543 h 1007543"/>
              <a:gd name="connsiteX4" fmla="*/ 0 w 1833980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9093 w 1829887"/>
              <a:gd name="connsiteY2" fmla="*/ 1003575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9887" h="1007543">
                <a:moveTo>
                  <a:pt x="0" y="0"/>
                </a:moveTo>
                <a:lnTo>
                  <a:pt x="1829887" y="273050"/>
                </a:lnTo>
                <a:cubicBezTo>
                  <a:pt x="1828829" y="608898"/>
                  <a:pt x="1830151" y="667727"/>
                  <a:pt x="1829093" y="1003575"/>
                </a:cubicBezTo>
                <a:lnTo>
                  <a:pt x="0" y="1007543"/>
                </a:lnTo>
                <a:lnTo>
                  <a:pt x="0" y="0"/>
                </a:lnTo>
                <a:close/>
              </a:path>
            </a:pathLst>
          </a:custGeom>
          <a:solidFill>
            <a:srgbClr val="FE72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矩形 28"/>
          <p:cNvSpPr/>
          <p:nvPr/>
        </p:nvSpPr>
        <p:spPr>
          <a:xfrm>
            <a:off x="3095037" y="2950848"/>
            <a:ext cx="1414459" cy="1003574"/>
          </a:xfrm>
          <a:custGeom>
            <a:avLst/>
            <a:gdLst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28059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555625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9887"/>
              <a:gd name="connsiteY0" fmla="*/ 0 h 1280593"/>
              <a:gd name="connsiteX1" fmla="*/ 1829887 w 1829887"/>
              <a:gd name="connsiteY1" fmla="*/ 273050 h 1280593"/>
              <a:gd name="connsiteX2" fmla="*/ 1826712 w 1829887"/>
              <a:gd name="connsiteY2" fmla="*/ 1280593 h 1280593"/>
              <a:gd name="connsiteX3" fmla="*/ 0 w 1829887"/>
              <a:gd name="connsiteY3" fmla="*/ 1007543 h 1280593"/>
              <a:gd name="connsiteX4" fmla="*/ 0 w 1829887"/>
              <a:gd name="connsiteY4" fmla="*/ 0 h 1280593"/>
              <a:gd name="connsiteX0" fmla="*/ 0 w 1830192"/>
              <a:gd name="connsiteY0" fmla="*/ 0 h 1007543"/>
              <a:gd name="connsiteX1" fmla="*/ 1829887 w 1830192"/>
              <a:gd name="connsiteY1" fmla="*/ 273050 h 1007543"/>
              <a:gd name="connsiteX2" fmla="*/ 1829887 w 1830192"/>
              <a:gd name="connsiteY2" fmla="*/ 998018 h 1007543"/>
              <a:gd name="connsiteX3" fmla="*/ 0 w 1830192"/>
              <a:gd name="connsiteY3" fmla="*/ 1007543 h 1007543"/>
              <a:gd name="connsiteX4" fmla="*/ 0 w 1830192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3537 w 1829887"/>
              <a:gd name="connsiteY2" fmla="*/ 1001193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  <a:gd name="connsiteX0" fmla="*/ 0 w 1830192"/>
              <a:gd name="connsiteY0" fmla="*/ 0 h 1007543"/>
              <a:gd name="connsiteX1" fmla="*/ 1829887 w 1830192"/>
              <a:gd name="connsiteY1" fmla="*/ 273050 h 1007543"/>
              <a:gd name="connsiteX2" fmla="*/ 1829887 w 1830192"/>
              <a:gd name="connsiteY2" fmla="*/ 1001193 h 1007543"/>
              <a:gd name="connsiteX3" fmla="*/ 0 w 1830192"/>
              <a:gd name="connsiteY3" fmla="*/ 1007543 h 1007543"/>
              <a:gd name="connsiteX4" fmla="*/ 0 w 1830192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6712 w 1829887"/>
              <a:gd name="connsiteY2" fmla="*/ 1001193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  <a:gd name="connsiteX0" fmla="*/ 0 w 1829887"/>
              <a:gd name="connsiteY0" fmla="*/ 0 h 1001193"/>
              <a:gd name="connsiteX1" fmla="*/ 1829887 w 1829887"/>
              <a:gd name="connsiteY1" fmla="*/ 273050 h 1001193"/>
              <a:gd name="connsiteX2" fmla="*/ 1826712 w 1829887"/>
              <a:gd name="connsiteY2" fmla="*/ 1001193 h 1001193"/>
              <a:gd name="connsiteX3" fmla="*/ 0 w 1829887"/>
              <a:gd name="connsiteY3" fmla="*/ 998018 h 1001193"/>
              <a:gd name="connsiteX4" fmla="*/ 0 w 1829887"/>
              <a:gd name="connsiteY4" fmla="*/ 0 h 1001193"/>
              <a:gd name="connsiteX0" fmla="*/ 0 w 1832268"/>
              <a:gd name="connsiteY0" fmla="*/ 5556 h 1006749"/>
              <a:gd name="connsiteX1" fmla="*/ 1832268 w 1832268"/>
              <a:gd name="connsiteY1" fmla="*/ 0 h 1006749"/>
              <a:gd name="connsiteX2" fmla="*/ 1826712 w 1832268"/>
              <a:gd name="connsiteY2" fmla="*/ 1006749 h 1006749"/>
              <a:gd name="connsiteX3" fmla="*/ 0 w 1832268"/>
              <a:gd name="connsiteY3" fmla="*/ 1003574 h 1006749"/>
              <a:gd name="connsiteX4" fmla="*/ 0 w 1832268"/>
              <a:gd name="connsiteY4" fmla="*/ 5556 h 1006749"/>
              <a:gd name="connsiteX0" fmla="*/ 0 w 1832268"/>
              <a:gd name="connsiteY0" fmla="*/ 5556 h 1003574"/>
              <a:gd name="connsiteX1" fmla="*/ 1832268 w 1832268"/>
              <a:gd name="connsiteY1" fmla="*/ 0 h 1003574"/>
              <a:gd name="connsiteX2" fmla="*/ 1829093 w 1832268"/>
              <a:gd name="connsiteY2" fmla="*/ 720999 h 1003574"/>
              <a:gd name="connsiteX3" fmla="*/ 0 w 1832268"/>
              <a:gd name="connsiteY3" fmla="*/ 1003574 h 1003574"/>
              <a:gd name="connsiteX4" fmla="*/ 0 w 1832268"/>
              <a:gd name="connsiteY4" fmla="*/ 5556 h 1003574"/>
              <a:gd name="connsiteX0" fmla="*/ 0 w 1834048"/>
              <a:gd name="connsiteY0" fmla="*/ 5556 h 1003574"/>
              <a:gd name="connsiteX1" fmla="*/ 1832268 w 1834048"/>
              <a:gd name="connsiteY1" fmla="*/ 0 h 1003574"/>
              <a:gd name="connsiteX2" fmla="*/ 1833856 w 1834048"/>
              <a:gd name="connsiteY2" fmla="*/ 720999 h 1003574"/>
              <a:gd name="connsiteX3" fmla="*/ 0 w 1834048"/>
              <a:gd name="connsiteY3" fmla="*/ 1003574 h 1003574"/>
              <a:gd name="connsiteX4" fmla="*/ 0 w 1834048"/>
              <a:gd name="connsiteY4" fmla="*/ 5556 h 100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4048" h="1003574">
                <a:moveTo>
                  <a:pt x="0" y="5556"/>
                </a:moveTo>
                <a:lnTo>
                  <a:pt x="1832268" y="0"/>
                </a:lnTo>
                <a:cubicBezTo>
                  <a:pt x="1831210" y="335848"/>
                  <a:pt x="1834914" y="385151"/>
                  <a:pt x="1833856" y="720999"/>
                </a:cubicBezTo>
                <a:lnTo>
                  <a:pt x="0" y="1003574"/>
                </a:lnTo>
                <a:lnTo>
                  <a:pt x="0" y="5556"/>
                </a:lnTo>
                <a:close/>
              </a:path>
            </a:pathLst>
          </a:custGeom>
          <a:solidFill>
            <a:srgbClr val="0BA1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28"/>
          <p:cNvSpPr/>
          <p:nvPr/>
        </p:nvSpPr>
        <p:spPr>
          <a:xfrm>
            <a:off x="3092657" y="3667955"/>
            <a:ext cx="1412678" cy="1296468"/>
          </a:xfrm>
          <a:custGeom>
            <a:avLst/>
            <a:gdLst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28059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555625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9887"/>
              <a:gd name="connsiteY0" fmla="*/ 0 h 1280593"/>
              <a:gd name="connsiteX1" fmla="*/ 1829887 w 1829887"/>
              <a:gd name="connsiteY1" fmla="*/ 273050 h 1280593"/>
              <a:gd name="connsiteX2" fmla="*/ 1826712 w 1829887"/>
              <a:gd name="connsiteY2" fmla="*/ 1280593 h 1280593"/>
              <a:gd name="connsiteX3" fmla="*/ 0 w 1829887"/>
              <a:gd name="connsiteY3" fmla="*/ 1007543 h 1280593"/>
              <a:gd name="connsiteX4" fmla="*/ 0 w 1829887"/>
              <a:gd name="connsiteY4" fmla="*/ 0 h 1280593"/>
              <a:gd name="connsiteX0" fmla="*/ 0 w 1830192"/>
              <a:gd name="connsiteY0" fmla="*/ 0 h 1007543"/>
              <a:gd name="connsiteX1" fmla="*/ 1829887 w 1830192"/>
              <a:gd name="connsiteY1" fmla="*/ 273050 h 1007543"/>
              <a:gd name="connsiteX2" fmla="*/ 1829887 w 1830192"/>
              <a:gd name="connsiteY2" fmla="*/ 998018 h 1007543"/>
              <a:gd name="connsiteX3" fmla="*/ 0 w 1830192"/>
              <a:gd name="connsiteY3" fmla="*/ 1007543 h 1007543"/>
              <a:gd name="connsiteX4" fmla="*/ 0 w 1830192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3537 w 1829887"/>
              <a:gd name="connsiteY2" fmla="*/ 1001193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  <a:gd name="connsiteX0" fmla="*/ 0 w 1830192"/>
              <a:gd name="connsiteY0" fmla="*/ 0 h 1007543"/>
              <a:gd name="connsiteX1" fmla="*/ 1829887 w 1830192"/>
              <a:gd name="connsiteY1" fmla="*/ 273050 h 1007543"/>
              <a:gd name="connsiteX2" fmla="*/ 1829887 w 1830192"/>
              <a:gd name="connsiteY2" fmla="*/ 1001193 h 1007543"/>
              <a:gd name="connsiteX3" fmla="*/ 0 w 1830192"/>
              <a:gd name="connsiteY3" fmla="*/ 1007543 h 1007543"/>
              <a:gd name="connsiteX4" fmla="*/ 0 w 1830192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6712 w 1829887"/>
              <a:gd name="connsiteY2" fmla="*/ 1001193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  <a:gd name="connsiteX0" fmla="*/ 0 w 1829887"/>
              <a:gd name="connsiteY0" fmla="*/ 0 h 1001193"/>
              <a:gd name="connsiteX1" fmla="*/ 1829887 w 1829887"/>
              <a:gd name="connsiteY1" fmla="*/ 273050 h 1001193"/>
              <a:gd name="connsiteX2" fmla="*/ 1826712 w 1829887"/>
              <a:gd name="connsiteY2" fmla="*/ 1001193 h 1001193"/>
              <a:gd name="connsiteX3" fmla="*/ 0 w 1829887"/>
              <a:gd name="connsiteY3" fmla="*/ 998018 h 1001193"/>
              <a:gd name="connsiteX4" fmla="*/ 0 w 1829887"/>
              <a:gd name="connsiteY4" fmla="*/ 0 h 1001193"/>
              <a:gd name="connsiteX0" fmla="*/ 0 w 1832268"/>
              <a:gd name="connsiteY0" fmla="*/ 5556 h 1006749"/>
              <a:gd name="connsiteX1" fmla="*/ 1832268 w 1832268"/>
              <a:gd name="connsiteY1" fmla="*/ 0 h 1006749"/>
              <a:gd name="connsiteX2" fmla="*/ 1826712 w 1832268"/>
              <a:gd name="connsiteY2" fmla="*/ 1006749 h 1006749"/>
              <a:gd name="connsiteX3" fmla="*/ 0 w 1832268"/>
              <a:gd name="connsiteY3" fmla="*/ 1003574 h 1006749"/>
              <a:gd name="connsiteX4" fmla="*/ 0 w 1832268"/>
              <a:gd name="connsiteY4" fmla="*/ 5556 h 1006749"/>
              <a:gd name="connsiteX0" fmla="*/ 0 w 1832268"/>
              <a:gd name="connsiteY0" fmla="*/ 5556 h 1003574"/>
              <a:gd name="connsiteX1" fmla="*/ 1832268 w 1832268"/>
              <a:gd name="connsiteY1" fmla="*/ 0 h 1003574"/>
              <a:gd name="connsiteX2" fmla="*/ 1829093 w 1832268"/>
              <a:gd name="connsiteY2" fmla="*/ 720999 h 1003574"/>
              <a:gd name="connsiteX3" fmla="*/ 0 w 1832268"/>
              <a:gd name="connsiteY3" fmla="*/ 1003574 h 1003574"/>
              <a:gd name="connsiteX4" fmla="*/ 0 w 1832268"/>
              <a:gd name="connsiteY4" fmla="*/ 5556 h 1003574"/>
              <a:gd name="connsiteX0" fmla="*/ 0 w 1834649"/>
              <a:gd name="connsiteY0" fmla="*/ 793 h 1003574"/>
              <a:gd name="connsiteX1" fmla="*/ 1834649 w 1834649"/>
              <a:gd name="connsiteY1" fmla="*/ 0 h 1003574"/>
              <a:gd name="connsiteX2" fmla="*/ 1831474 w 1834649"/>
              <a:gd name="connsiteY2" fmla="*/ 720999 h 1003574"/>
              <a:gd name="connsiteX3" fmla="*/ 2381 w 1834649"/>
              <a:gd name="connsiteY3" fmla="*/ 1003574 h 1003574"/>
              <a:gd name="connsiteX4" fmla="*/ 0 w 1834649"/>
              <a:gd name="connsiteY4" fmla="*/ 793 h 1003574"/>
              <a:gd name="connsiteX0" fmla="*/ 0 w 1834649"/>
              <a:gd name="connsiteY0" fmla="*/ 284162 h 1286943"/>
              <a:gd name="connsiteX1" fmla="*/ 1834649 w 1834649"/>
              <a:gd name="connsiteY1" fmla="*/ 0 h 1286943"/>
              <a:gd name="connsiteX2" fmla="*/ 1831474 w 1834649"/>
              <a:gd name="connsiteY2" fmla="*/ 1004368 h 1286943"/>
              <a:gd name="connsiteX3" fmla="*/ 2381 w 1834649"/>
              <a:gd name="connsiteY3" fmla="*/ 1286943 h 1286943"/>
              <a:gd name="connsiteX4" fmla="*/ 0 w 1834649"/>
              <a:gd name="connsiteY4" fmla="*/ 284162 h 1286943"/>
              <a:gd name="connsiteX0" fmla="*/ 0 w 1834649"/>
              <a:gd name="connsiteY0" fmla="*/ 284162 h 1286943"/>
              <a:gd name="connsiteX1" fmla="*/ 1834649 w 1834649"/>
              <a:gd name="connsiteY1" fmla="*/ 0 h 1286943"/>
              <a:gd name="connsiteX2" fmla="*/ 1829093 w 1834649"/>
              <a:gd name="connsiteY2" fmla="*/ 721000 h 1286943"/>
              <a:gd name="connsiteX3" fmla="*/ 2381 w 1834649"/>
              <a:gd name="connsiteY3" fmla="*/ 1286943 h 1286943"/>
              <a:gd name="connsiteX4" fmla="*/ 0 w 1834649"/>
              <a:gd name="connsiteY4" fmla="*/ 284162 h 1286943"/>
              <a:gd name="connsiteX0" fmla="*/ 229 w 1834878"/>
              <a:gd name="connsiteY0" fmla="*/ 284162 h 1289324"/>
              <a:gd name="connsiteX1" fmla="*/ 1834878 w 1834878"/>
              <a:gd name="connsiteY1" fmla="*/ 0 h 1289324"/>
              <a:gd name="connsiteX2" fmla="*/ 1829322 w 1834878"/>
              <a:gd name="connsiteY2" fmla="*/ 721000 h 1289324"/>
              <a:gd name="connsiteX3" fmla="*/ 229 w 1834878"/>
              <a:gd name="connsiteY3" fmla="*/ 1289324 h 1289324"/>
              <a:gd name="connsiteX4" fmla="*/ 229 w 1834878"/>
              <a:gd name="connsiteY4" fmla="*/ 284162 h 1289324"/>
              <a:gd name="connsiteX0" fmla="*/ 2486 w 1837135"/>
              <a:gd name="connsiteY0" fmla="*/ 284162 h 1296468"/>
              <a:gd name="connsiteX1" fmla="*/ 1837135 w 1837135"/>
              <a:gd name="connsiteY1" fmla="*/ 0 h 1296468"/>
              <a:gd name="connsiteX2" fmla="*/ 1831579 w 1837135"/>
              <a:gd name="connsiteY2" fmla="*/ 721000 h 1296468"/>
              <a:gd name="connsiteX3" fmla="*/ 105 w 1837135"/>
              <a:gd name="connsiteY3" fmla="*/ 1296468 h 1296468"/>
              <a:gd name="connsiteX4" fmla="*/ 2486 w 1837135"/>
              <a:gd name="connsiteY4" fmla="*/ 284162 h 1296468"/>
              <a:gd name="connsiteX0" fmla="*/ 2486 w 1837135"/>
              <a:gd name="connsiteY0" fmla="*/ 284162 h 1296468"/>
              <a:gd name="connsiteX1" fmla="*/ 1837135 w 1837135"/>
              <a:gd name="connsiteY1" fmla="*/ 0 h 1296468"/>
              <a:gd name="connsiteX2" fmla="*/ 1836342 w 1837135"/>
              <a:gd name="connsiteY2" fmla="*/ 728144 h 1296468"/>
              <a:gd name="connsiteX3" fmla="*/ 105 w 1837135"/>
              <a:gd name="connsiteY3" fmla="*/ 1296468 h 1296468"/>
              <a:gd name="connsiteX4" fmla="*/ 2486 w 1837135"/>
              <a:gd name="connsiteY4" fmla="*/ 284162 h 129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7135" h="1296468">
                <a:moveTo>
                  <a:pt x="2486" y="284162"/>
                </a:moveTo>
                <a:lnTo>
                  <a:pt x="1837135" y="0"/>
                </a:lnTo>
                <a:cubicBezTo>
                  <a:pt x="1836077" y="335848"/>
                  <a:pt x="1837400" y="392296"/>
                  <a:pt x="1836342" y="728144"/>
                </a:cubicBezTo>
                <a:lnTo>
                  <a:pt x="105" y="1296468"/>
                </a:lnTo>
                <a:cubicBezTo>
                  <a:pt x="-689" y="962208"/>
                  <a:pt x="3280" y="618422"/>
                  <a:pt x="2486" y="284162"/>
                </a:cubicBezTo>
                <a:close/>
              </a:path>
            </a:pathLst>
          </a:custGeom>
          <a:solidFill>
            <a:srgbClr val="2D4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38"/>
          <p:cNvSpPr/>
          <p:nvPr/>
        </p:nvSpPr>
        <p:spPr>
          <a:xfrm>
            <a:off x="4509497" y="1498499"/>
            <a:ext cx="523309" cy="289601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16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39"/>
          <p:cNvSpPr/>
          <p:nvPr/>
        </p:nvSpPr>
        <p:spPr>
          <a:xfrm rot="10800000">
            <a:off x="2555777" y="937359"/>
            <a:ext cx="523309" cy="401829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16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4686855" y="1584760"/>
            <a:ext cx="2336644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</a:rPr>
              <a:t>КРУПНЫЕ </a:t>
            </a:r>
          </a:p>
          <a:p>
            <a:pPr algn="ctr"/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</a:rPr>
              <a:t>(СВЫШЕ 250 ЧЕЛОВЕК) </a:t>
            </a:r>
            <a:endParaRPr lang="zh-CN" altLang="en-US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10061" y="1345624"/>
            <a:ext cx="124226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altLang="zh-CN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   3%</a:t>
            </a:r>
            <a:endParaRPr lang="ru-RU" altLang="zh-CN" sz="4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  <a:p>
            <a:pPr>
              <a:lnSpc>
                <a:spcPts val="1300"/>
              </a:lnSpc>
            </a:pP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          8 </a:t>
            </a:r>
            <a:r>
              <a:rPr lang="ru-RU" altLang="zh-CN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761 </a:t>
            </a:r>
            <a:endParaRPr lang="ru-RU" altLang="zh-CN" sz="16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уведомлений 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10060" y="2274114"/>
            <a:ext cx="124226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altLang="zh-CN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   4%</a:t>
            </a:r>
            <a:endParaRPr lang="ru-RU" altLang="zh-CN" sz="4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  <a:p>
            <a:pPr>
              <a:lnSpc>
                <a:spcPts val="1300"/>
              </a:lnSpc>
            </a:pPr>
            <a:r>
              <a:rPr lang="ru-RU" altLang="zh-CN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          12 430</a:t>
            </a:r>
            <a:endParaRPr lang="ru-RU" altLang="zh-CN" sz="16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уведомлений 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58947" y="2323639"/>
            <a:ext cx="2336644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</a:rPr>
              <a:t>СРЕДНИЕ </a:t>
            </a:r>
          </a:p>
          <a:p>
            <a:pPr algn="ctr"/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</a:rPr>
              <a:t>(ДО 250 ЧЕЛОВЕК) </a:t>
            </a:r>
            <a:endParaRPr lang="zh-CN" altLang="en-US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28192" y="3304234"/>
            <a:ext cx="1395989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altLang="zh-CN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  82%</a:t>
            </a:r>
            <a:endParaRPr lang="ru-RU" altLang="zh-CN" sz="4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  <a:p>
            <a:pPr>
              <a:lnSpc>
                <a:spcPts val="1300"/>
              </a:lnSpc>
            </a:pPr>
            <a:r>
              <a:rPr lang="ru-RU" altLang="zh-CN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        </a:t>
            </a: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229 </a:t>
            </a:r>
            <a:r>
              <a:rPr lang="ru-RU" altLang="zh-CN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369 </a:t>
            </a: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               уведомлений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51332" y="3043065"/>
            <a:ext cx="2336644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</a:rPr>
              <a:t>МАЛЫЙ </a:t>
            </a:r>
          </a:p>
          <a:p>
            <a:pPr algn="ctr"/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</a:rPr>
              <a:t>(ДО 50 ЧЕЛОВЕК) </a:t>
            </a:r>
            <a:endParaRPr lang="zh-CN" altLang="en-US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844371" y="4318302"/>
            <a:ext cx="1395989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altLang="zh-CN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  11%</a:t>
            </a:r>
            <a:endParaRPr lang="ru-RU" altLang="zh-CN" sz="4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  <a:p>
            <a:pPr>
              <a:lnSpc>
                <a:spcPts val="1300"/>
              </a:lnSpc>
            </a:pPr>
            <a:r>
              <a:rPr lang="ru-RU" altLang="zh-CN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       </a:t>
            </a: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30 </a:t>
            </a:r>
            <a:r>
              <a:rPr lang="ru-RU" altLang="zh-CN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190                 </a:t>
            </a: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уведомлений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20140" y="3848149"/>
            <a:ext cx="2336644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</a:rPr>
              <a:t>ФИЗИЧЕСКИЕ ЛИЦА </a:t>
            </a:r>
            <a:endParaRPr lang="zh-CN" altLang="en-US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7" name="Freeform 144"/>
          <p:cNvSpPr>
            <a:spLocks noEditPoints="1"/>
          </p:cNvSpPr>
          <p:nvPr/>
        </p:nvSpPr>
        <p:spPr bwMode="black">
          <a:xfrm>
            <a:off x="3744416" y="3905751"/>
            <a:ext cx="285226" cy="466199"/>
          </a:xfrm>
          <a:custGeom>
            <a:avLst/>
            <a:gdLst>
              <a:gd name="T0" fmla="*/ 35 w 46"/>
              <a:gd name="T1" fmla="*/ 7 h 84"/>
              <a:gd name="T2" fmla="*/ 29 w 46"/>
              <a:gd name="T3" fmla="*/ 14 h 84"/>
              <a:gd name="T4" fmla="*/ 22 w 46"/>
              <a:gd name="T5" fmla="*/ 7 h 84"/>
              <a:gd name="T6" fmla="*/ 29 w 46"/>
              <a:gd name="T7" fmla="*/ 0 h 84"/>
              <a:gd name="T8" fmla="*/ 35 w 46"/>
              <a:gd name="T9" fmla="*/ 7 h 84"/>
              <a:gd name="T10" fmla="*/ 20 w 46"/>
              <a:gd name="T11" fmla="*/ 12 h 84"/>
              <a:gd name="T12" fmla="*/ 2 w 46"/>
              <a:gd name="T13" fmla="*/ 22 h 84"/>
              <a:gd name="T14" fmla="*/ 0 w 46"/>
              <a:gd name="T15" fmla="*/ 41 h 84"/>
              <a:gd name="T16" fmla="*/ 6 w 46"/>
              <a:gd name="T17" fmla="*/ 41 h 84"/>
              <a:gd name="T18" fmla="*/ 7 w 46"/>
              <a:gd name="T19" fmla="*/ 26 h 84"/>
              <a:gd name="T20" fmla="*/ 15 w 46"/>
              <a:gd name="T21" fmla="*/ 22 h 84"/>
              <a:gd name="T22" fmla="*/ 10 w 46"/>
              <a:gd name="T23" fmla="*/ 37 h 84"/>
              <a:gd name="T24" fmla="*/ 12 w 46"/>
              <a:gd name="T25" fmla="*/ 45 h 84"/>
              <a:gd name="T26" fmla="*/ 0 w 46"/>
              <a:gd name="T27" fmla="*/ 82 h 84"/>
              <a:gd name="T28" fmla="*/ 8 w 46"/>
              <a:gd name="T29" fmla="*/ 84 h 84"/>
              <a:gd name="T30" fmla="*/ 18 w 46"/>
              <a:gd name="T31" fmla="*/ 57 h 84"/>
              <a:gd name="T32" fmla="*/ 21 w 46"/>
              <a:gd name="T33" fmla="*/ 62 h 84"/>
              <a:gd name="T34" fmla="*/ 27 w 46"/>
              <a:gd name="T35" fmla="*/ 84 h 84"/>
              <a:gd name="T36" fmla="*/ 36 w 46"/>
              <a:gd name="T37" fmla="*/ 81 h 84"/>
              <a:gd name="T38" fmla="*/ 29 w 46"/>
              <a:gd name="T39" fmla="*/ 56 h 84"/>
              <a:gd name="T40" fmla="*/ 22 w 46"/>
              <a:gd name="T41" fmla="*/ 45 h 84"/>
              <a:gd name="T42" fmla="*/ 27 w 46"/>
              <a:gd name="T43" fmla="*/ 29 h 84"/>
              <a:gd name="T44" fmla="*/ 29 w 46"/>
              <a:gd name="T45" fmla="*/ 35 h 84"/>
              <a:gd name="T46" fmla="*/ 44 w 46"/>
              <a:gd name="T47" fmla="*/ 41 h 84"/>
              <a:gd name="T48" fmla="*/ 46 w 46"/>
              <a:gd name="T49" fmla="*/ 35 h 84"/>
              <a:gd name="T50" fmla="*/ 35 w 46"/>
              <a:gd name="T51" fmla="*/ 30 h 84"/>
              <a:gd name="T52" fmla="*/ 31 w 46"/>
              <a:gd name="T53" fmla="*/ 17 h 84"/>
              <a:gd name="T54" fmla="*/ 20 w 46"/>
              <a:gd name="T55" fmla="*/ 12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6" h="84">
                <a:moveTo>
                  <a:pt x="35" y="7"/>
                </a:moveTo>
                <a:cubicBezTo>
                  <a:pt x="35" y="11"/>
                  <a:pt x="33" y="14"/>
                  <a:pt x="29" y="14"/>
                </a:cubicBezTo>
                <a:cubicBezTo>
                  <a:pt x="25" y="14"/>
                  <a:pt x="22" y="11"/>
                  <a:pt x="22" y="7"/>
                </a:cubicBezTo>
                <a:cubicBezTo>
                  <a:pt x="22" y="3"/>
                  <a:pt x="25" y="0"/>
                  <a:pt x="29" y="0"/>
                </a:cubicBezTo>
                <a:cubicBezTo>
                  <a:pt x="33" y="0"/>
                  <a:pt x="35" y="3"/>
                  <a:pt x="35" y="7"/>
                </a:cubicBezTo>
                <a:moveTo>
                  <a:pt x="20" y="12"/>
                </a:moveTo>
                <a:cubicBezTo>
                  <a:pt x="2" y="22"/>
                  <a:pt x="2" y="22"/>
                  <a:pt x="2" y="22"/>
                </a:cubicBezTo>
                <a:cubicBezTo>
                  <a:pt x="0" y="41"/>
                  <a:pt x="0" y="41"/>
                  <a:pt x="0" y="41"/>
                </a:cubicBezTo>
                <a:cubicBezTo>
                  <a:pt x="6" y="41"/>
                  <a:pt x="6" y="41"/>
                  <a:pt x="6" y="41"/>
                </a:cubicBezTo>
                <a:cubicBezTo>
                  <a:pt x="7" y="26"/>
                  <a:pt x="7" y="26"/>
                  <a:pt x="7" y="26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1" y="34"/>
                  <a:pt x="10" y="37"/>
                </a:cubicBezTo>
                <a:cubicBezTo>
                  <a:pt x="9" y="39"/>
                  <a:pt x="11" y="43"/>
                  <a:pt x="12" y="45"/>
                </a:cubicBezTo>
                <a:cubicBezTo>
                  <a:pt x="0" y="82"/>
                  <a:pt x="0" y="82"/>
                  <a:pt x="0" y="82"/>
                </a:cubicBezTo>
                <a:cubicBezTo>
                  <a:pt x="8" y="84"/>
                  <a:pt x="8" y="84"/>
                  <a:pt x="8" y="84"/>
                </a:cubicBezTo>
                <a:cubicBezTo>
                  <a:pt x="18" y="57"/>
                  <a:pt x="18" y="57"/>
                  <a:pt x="18" y="57"/>
                </a:cubicBezTo>
                <a:cubicBezTo>
                  <a:pt x="21" y="62"/>
                  <a:pt x="21" y="62"/>
                  <a:pt x="21" y="62"/>
                </a:cubicBezTo>
                <a:cubicBezTo>
                  <a:pt x="27" y="84"/>
                  <a:pt x="27" y="84"/>
                  <a:pt x="27" y="84"/>
                </a:cubicBezTo>
                <a:cubicBezTo>
                  <a:pt x="36" y="81"/>
                  <a:pt x="36" y="81"/>
                  <a:pt x="36" y="81"/>
                </a:cubicBezTo>
                <a:cubicBezTo>
                  <a:pt x="29" y="56"/>
                  <a:pt x="29" y="56"/>
                  <a:pt x="29" y="56"/>
                </a:cubicBezTo>
                <a:cubicBezTo>
                  <a:pt x="22" y="45"/>
                  <a:pt x="22" y="45"/>
                  <a:pt x="22" y="45"/>
                </a:cubicBezTo>
                <a:cubicBezTo>
                  <a:pt x="27" y="29"/>
                  <a:pt x="27" y="29"/>
                  <a:pt x="27" y="29"/>
                </a:cubicBezTo>
                <a:cubicBezTo>
                  <a:pt x="29" y="35"/>
                  <a:pt x="29" y="35"/>
                  <a:pt x="29" y="35"/>
                </a:cubicBezTo>
                <a:cubicBezTo>
                  <a:pt x="44" y="41"/>
                  <a:pt x="44" y="41"/>
                  <a:pt x="44" y="41"/>
                </a:cubicBezTo>
                <a:cubicBezTo>
                  <a:pt x="46" y="35"/>
                  <a:pt x="46" y="35"/>
                  <a:pt x="46" y="35"/>
                </a:cubicBezTo>
                <a:cubicBezTo>
                  <a:pt x="35" y="30"/>
                  <a:pt x="35" y="30"/>
                  <a:pt x="35" y="30"/>
                </a:cubicBezTo>
                <a:cubicBezTo>
                  <a:pt x="31" y="17"/>
                  <a:pt x="31" y="17"/>
                  <a:pt x="31" y="17"/>
                </a:cubicBezTo>
                <a:lnTo>
                  <a:pt x="20" y="12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  <a:extLst/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Google Shape;602;p38"/>
          <p:cNvSpPr/>
          <p:nvPr/>
        </p:nvSpPr>
        <p:spPr>
          <a:xfrm>
            <a:off x="3710081" y="3229377"/>
            <a:ext cx="319561" cy="336908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" name="Google Shape;645;p38"/>
          <p:cNvGrpSpPr/>
          <p:nvPr/>
        </p:nvGrpSpPr>
        <p:grpSpPr>
          <a:xfrm>
            <a:off x="3690183" y="2394343"/>
            <a:ext cx="359355" cy="301190"/>
            <a:chOff x="2599825" y="3689700"/>
            <a:chExt cx="429850" cy="360275"/>
          </a:xfrm>
        </p:grpSpPr>
        <p:sp>
          <p:nvSpPr>
            <p:cNvPr id="60" name="Google Shape;646;p38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47;p38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Google Shape;667;p38"/>
          <p:cNvSpPr/>
          <p:nvPr/>
        </p:nvSpPr>
        <p:spPr>
          <a:xfrm>
            <a:off x="3673840" y="1539251"/>
            <a:ext cx="392042" cy="392021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Прямоугольник 63"/>
          <p:cNvSpPr/>
          <p:nvPr/>
        </p:nvSpPr>
        <p:spPr>
          <a:xfrm>
            <a:off x="467544" y="12347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solidFill>
                  <a:schemeClr val="tx2"/>
                </a:solidFill>
                <a:latin typeface="Arial Narrow" pitchFamily="34" charset="0"/>
              </a:rPr>
              <a:t>Направленные уведомления </a:t>
            </a:r>
            <a:r>
              <a:rPr lang="ru-RU" b="1" cap="all" dirty="0">
                <a:solidFill>
                  <a:schemeClr val="tx2"/>
                </a:solidFill>
                <a:latin typeface="Arial Narrow" pitchFamily="34" charset="0"/>
              </a:rPr>
              <a:t>в разрезе субъектов предпринимательства</a:t>
            </a:r>
            <a:endParaRPr lang="ru-RU" altLang="zh-CN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224482"/>
            <a:ext cx="919019" cy="91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6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843559"/>
            <a:ext cx="9252519" cy="4104455"/>
            <a:chOff x="78619" y="920679"/>
            <a:chExt cx="7880143" cy="3285671"/>
          </a:xfrm>
        </p:grpSpPr>
        <p:sp>
          <p:nvSpPr>
            <p:cNvPr id="22" name="椭圆 21"/>
            <p:cNvSpPr/>
            <p:nvPr/>
          </p:nvSpPr>
          <p:spPr>
            <a:xfrm>
              <a:off x="823256" y="2952082"/>
              <a:ext cx="1119844" cy="110438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70000">
                  <a:schemeClr val="bg1"/>
                </a:gs>
                <a:gs pos="100000">
                  <a:schemeClr val="bg1">
                    <a:lumMod val="50000"/>
                    <a:alpha val="79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zh-CN" sz="3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gency FB" pitchFamily="34" charset="0"/>
                  <a:ea typeface="Arial Unicode MS" pitchFamily="34" charset="-122"/>
                  <a:cs typeface="Arial Unicode MS" pitchFamily="34" charset="-122"/>
                </a:rPr>
                <a:t>2017</a:t>
              </a:r>
              <a:endPara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gency FB" pitchFamily="34" charset="0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2719232" y="1093608"/>
              <a:ext cx="1040482" cy="1055871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70000">
                  <a:schemeClr val="bg1"/>
                </a:gs>
                <a:gs pos="100000">
                  <a:schemeClr val="bg1">
                    <a:lumMod val="50000"/>
                    <a:alpha val="79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zh-CN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gency FB" pitchFamily="34" charset="0"/>
                  <a:ea typeface="Arial Unicode MS" pitchFamily="34" charset="-122"/>
                  <a:cs typeface="Arial Unicode MS" pitchFamily="34" charset="-122"/>
                </a:rPr>
                <a:t>2019</a:t>
              </a:r>
              <a:endPara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gency FB" pitchFamily="34" charset="0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78619" y="2163047"/>
              <a:ext cx="3160855" cy="1617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 flipV="1">
              <a:off x="78619" y="2802194"/>
              <a:ext cx="1311879" cy="1498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同心圆 20"/>
            <p:cNvSpPr/>
            <p:nvPr/>
          </p:nvSpPr>
          <p:spPr>
            <a:xfrm rot="10800000">
              <a:off x="671269" y="2802194"/>
              <a:ext cx="1423818" cy="1404156"/>
            </a:xfrm>
            <a:prstGeom prst="donut">
              <a:avLst>
                <a:gd name="adj" fmla="val 13848"/>
              </a:avLst>
            </a:prstGeom>
            <a:gradFill>
              <a:gsLst>
                <a:gs pos="0">
                  <a:schemeClr val="accent6">
                    <a:lumMod val="100000"/>
                  </a:schemeClr>
                </a:gs>
                <a:gs pos="79000">
                  <a:schemeClr val="accent6">
                    <a:lumMod val="75000"/>
                  </a:schemeClr>
                </a:gs>
                <a:gs pos="80000">
                  <a:srgbClr val="FFC000"/>
                </a:gs>
                <a:gs pos="100000">
                  <a:srgbClr val="FFC0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 rot="10800000">
              <a:off x="4499993" y="2500001"/>
              <a:ext cx="1423818" cy="1404156"/>
              <a:chOff x="3347864" y="1268760"/>
              <a:chExt cx="1872208" cy="1872208"/>
            </a:xfrm>
            <a:gradFill>
              <a:gsLst>
                <a:gs pos="0">
                  <a:schemeClr val="accent6">
                    <a:lumMod val="100000"/>
                  </a:schemeClr>
                </a:gs>
                <a:gs pos="79000">
                  <a:schemeClr val="accent6">
                    <a:lumMod val="75000"/>
                  </a:schemeClr>
                </a:gs>
                <a:gs pos="80000">
                  <a:srgbClr val="FFC000"/>
                </a:gs>
                <a:gs pos="100000">
                  <a:srgbClr val="FFC000"/>
                </a:gs>
              </a:gsLst>
              <a:lin ang="5400000" scaled="0"/>
            </a:gradFill>
          </p:grpSpPr>
          <p:sp>
            <p:nvSpPr>
              <p:cNvPr id="25" name="同心圆 24"/>
              <p:cNvSpPr/>
              <p:nvPr/>
            </p:nvSpPr>
            <p:spPr>
              <a:xfrm>
                <a:off x="3347864" y="1268760"/>
                <a:ext cx="1872208" cy="1872208"/>
              </a:xfrm>
              <a:prstGeom prst="donut">
                <a:avLst>
                  <a:gd name="adj" fmla="val 1384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599892" y="1520788"/>
                <a:ext cx="1368152" cy="136815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4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gency FB" pitchFamily="34" charset="0"/>
                    <a:ea typeface="Arial Unicode MS" pitchFamily="34" charset="-122"/>
                    <a:cs typeface="Arial Unicode MS" pitchFamily="34" charset="-122"/>
                  </a:rPr>
                  <a:t>02</a:t>
                </a:r>
                <a:endPara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gency FB" pitchFamily="34" charset="0"/>
                  <a:ea typeface="Arial Unicode MS" pitchFamily="34" charset="-122"/>
                  <a:cs typeface="Arial Unicode MS" pitchFamily="34" charset="-122"/>
                </a:endParaRPr>
              </a:p>
            </p:txBody>
          </p:sp>
        </p:grpSp>
        <p:sp>
          <p:nvSpPr>
            <p:cNvPr id="29" name="矩形 28"/>
            <p:cNvSpPr/>
            <p:nvPr/>
          </p:nvSpPr>
          <p:spPr>
            <a:xfrm>
              <a:off x="78619" y="2500001"/>
              <a:ext cx="5145235" cy="16201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4660697" y="2677071"/>
              <a:ext cx="1076528" cy="106166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70000">
                  <a:schemeClr val="bg1"/>
                </a:gs>
                <a:gs pos="100000">
                  <a:schemeClr val="bg1">
                    <a:lumMod val="50000"/>
                    <a:alpha val="79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zh-CN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gency FB" pitchFamily="34" charset="0"/>
                  <a:ea typeface="Arial Unicode MS" pitchFamily="34" charset="-122"/>
                  <a:cs typeface="Arial Unicode MS" pitchFamily="34" charset="-122"/>
                </a:rPr>
                <a:t>2018</a:t>
              </a:r>
              <a:endPara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gency FB" pitchFamily="34" charset="0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0" name="同心圆 9"/>
            <p:cNvSpPr/>
            <p:nvPr/>
          </p:nvSpPr>
          <p:spPr>
            <a:xfrm>
              <a:off x="2527563" y="920679"/>
              <a:ext cx="1423818" cy="1404156"/>
            </a:xfrm>
            <a:prstGeom prst="donut">
              <a:avLst>
                <a:gd name="adj" fmla="val 13848"/>
              </a:avLst>
            </a:prstGeom>
            <a:gradFill>
              <a:gsLst>
                <a:gs pos="0">
                  <a:schemeClr val="accent6">
                    <a:lumMod val="100000"/>
                  </a:schemeClr>
                </a:gs>
                <a:gs pos="79000">
                  <a:schemeClr val="accent6">
                    <a:lumMod val="75000"/>
                  </a:schemeClr>
                </a:gs>
                <a:gs pos="80000">
                  <a:srgbClr val="FFC000"/>
                </a:gs>
                <a:gs pos="100000">
                  <a:srgbClr val="FFC0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95087" y="2952082"/>
              <a:ext cx="3129566" cy="763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zh-CN" sz="28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      95 </a:t>
              </a:r>
              <a:r>
                <a:rPr lang="ru-RU" altLang="zh-CN" sz="2800" b="1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549 </a:t>
              </a:r>
              <a:endParaRPr lang="ru-RU" altLang="zh-CN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endParaRPr>
            </a:p>
            <a:p>
              <a:r>
                <a:rPr lang="ru-RU" altLang="zh-CN" sz="28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уведомлений</a:t>
              </a:r>
              <a:endParaRPr lang="en-US" altLang="zh-CN" sz="28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1081" y="2520281"/>
              <a:ext cx="2017681" cy="763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zh-CN" sz="28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      129 </a:t>
              </a:r>
              <a:r>
                <a:rPr lang="ru-RU" altLang="zh-CN" sz="2800" b="1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337 уведомлений</a:t>
              </a:r>
              <a:endParaRPr lang="en-US" altLang="zh-CN" sz="28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82692" y="1115764"/>
              <a:ext cx="2232538" cy="763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zh-CN" sz="2800" b="1" dirty="0" smtClean="0">
                  <a:solidFill>
                    <a:schemeClr val="tx2"/>
                  </a:solidFill>
                  <a:latin typeface="Arial Narrow" pitchFamily="34" charset="0"/>
                </a:rPr>
                <a:t>      280 </a:t>
              </a:r>
              <a:r>
                <a:rPr lang="ru-RU" altLang="zh-CN" sz="2800" b="1" dirty="0">
                  <a:solidFill>
                    <a:schemeClr val="tx2"/>
                  </a:solidFill>
                  <a:latin typeface="Arial Narrow" pitchFamily="34" charset="0"/>
                </a:rPr>
                <a:t>750 уведомлений</a:t>
              </a:r>
              <a:endParaRPr lang="en-US" altLang="zh-CN" sz="2800" b="1" dirty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</p:grp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457199" y="128792"/>
            <a:ext cx="8229600" cy="529568"/>
          </a:xfrm>
        </p:spPr>
        <p:txBody>
          <a:bodyPr>
            <a:normAutofit/>
          </a:bodyPr>
          <a:lstStyle/>
          <a:p>
            <a:r>
              <a:rPr lang="ru-RU" sz="2000" b="1" cap="all" dirty="0" smtClean="0">
                <a:solidFill>
                  <a:schemeClr val="tx2"/>
                </a:solidFill>
                <a:latin typeface="Arial Narrow" pitchFamily="34" charset="0"/>
              </a:rPr>
              <a:t>НАПРАВЛЕННЫЕ УВЕДОМЛЕНИЯ </a:t>
            </a:r>
            <a:r>
              <a:rPr lang="ru-RU" sz="2000" b="1" cap="all" dirty="0">
                <a:solidFill>
                  <a:schemeClr val="tx2"/>
                </a:solidFill>
                <a:latin typeface="Arial Narrow" pitchFamily="34" charset="0"/>
              </a:rPr>
              <a:t>ЗА 3 ГОДА</a:t>
            </a:r>
            <a:endParaRPr lang="zh-CN" altLang="en-US" sz="20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20" y="4232794"/>
            <a:ext cx="919019" cy="91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5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5526571" flipV="1">
            <a:off x="4775123" y="4224763"/>
            <a:ext cx="2199539" cy="23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5526571" flipV="1">
            <a:off x="4092280" y="2720219"/>
            <a:ext cx="4342763" cy="23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5526571" flipV="1">
            <a:off x="5117063" y="2141786"/>
            <a:ext cx="3322170" cy="23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5465765" flipH="1">
            <a:off x="173904" y="4133322"/>
            <a:ext cx="2321935" cy="23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5465765" flipH="1">
            <a:off x="208623" y="3548273"/>
            <a:ext cx="3408669" cy="23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5465765" flipH="1">
            <a:off x="234133" y="2931095"/>
            <a:ext cx="4367357" cy="23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5526571" flipV="1">
            <a:off x="6115539" y="1560463"/>
            <a:ext cx="2314667" cy="23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5465765" flipH="1">
            <a:off x="1876031" y="1088807"/>
            <a:ext cx="1520591" cy="23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" name="组合 46"/>
          <p:cNvGrpSpPr/>
          <p:nvPr/>
        </p:nvGrpSpPr>
        <p:grpSpPr>
          <a:xfrm>
            <a:off x="2628228" y="968594"/>
            <a:ext cx="4689697" cy="1197271"/>
            <a:chOff x="1933340" y="510706"/>
            <a:chExt cx="4689697" cy="1197271"/>
          </a:xfrm>
        </p:grpSpPr>
        <p:grpSp>
          <p:nvGrpSpPr>
            <p:cNvPr id="37" name="组合 36"/>
            <p:cNvGrpSpPr/>
            <p:nvPr/>
          </p:nvGrpSpPr>
          <p:grpSpPr>
            <a:xfrm>
              <a:off x="1933340" y="510706"/>
              <a:ext cx="297209" cy="1038921"/>
              <a:chOff x="1733243" y="794574"/>
              <a:chExt cx="497394" cy="1738686"/>
            </a:xfrm>
          </p:grpSpPr>
          <p:sp>
            <p:nvSpPr>
              <p:cNvPr id="34" name="平行四边形 33"/>
              <p:cNvSpPr/>
              <p:nvPr/>
            </p:nvSpPr>
            <p:spPr>
              <a:xfrm flipH="1">
                <a:off x="1743250" y="946114"/>
                <a:ext cx="487387" cy="1587146"/>
              </a:xfrm>
              <a:custGeom>
                <a:avLst/>
                <a:gdLst>
                  <a:gd name="connsiteX0" fmla="*/ 0 w 504056"/>
                  <a:gd name="connsiteY0" fmla="*/ 1656184 h 1656184"/>
                  <a:gd name="connsiteX1" fmla="*/ 357794 w 504056"/>
                  <a:gd name="connsiteY1" fmla="*/ 0 h 1656184"/>
                  <a:gd name="connsiteX2" fmla="*/ 504056 w 504056"/>
                  <a:gd name="connsiteY2" fmla="*/ 0 h 1656184"/>
                  <a:gd name="connsiteX3" fmla="*/ 146262 w 504056"/>
                  <a:gd name="connsiteY3" fmla="*/ 1656184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57794 w 504056"/>
                  <a:gd name="connsiteY1" fmla="*/ 0 h 1656184"/>
                  <a:gd name="connsiteX2" fmla="*/ 504056 w 504056"/>
                  <a:gd name="connsiteY2" fmla="*/ 0 h 1656184"/>
                  <a:gd name="connsiteX3" fmla="*/ 146262 w 504056"/>
                  <a:gd name="connsiteY3" fmla="*/ 1656184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57794 w 504056"/>
                  <a:gd name="connsiteY1" fmla="*/ 0 h 1656184"/>
                  <a:gd name="connsiteX2" fmla="*/ 504056 w 504056"/>
                  <a:gd name="connsiteY2" fmla="*/ 0 h 1656184"/>
                  <a:gd name="connsiteX3" fmla="*/ 146262 w 504056"/>
                  <a:gd name="connsiteY3" fmla="*/ 1656184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46262 w 504056"/>
                  <a:gd name="connsiteY3" fmla="*/ 1656184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46262 w 504056"/>
                  <a:gd name="connsiteY3" fmla="*/ 1656184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46262 w 504056"/>
                  <a:gd name="connsiteY3" fmla="*/ 1656184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58168 w 504056"/>
                  <a:gd name="connsiteY3" fmla="*/ 1575221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58168 w 504056"/>
                  <a:gd name="connsiteY3" fmla="*/ 1575221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58168 w 504056"/>
                  <a:gd name="connsiteY3" fmla="*/ 1575221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58168 w 504056"/>
                  <a:gd name="connsiteY3" fmla="*/ 1575221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58168 w 504056"/>
                  <a:gd name="connsiteY3" fmla="*/ 1575221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58168 w 504056"/>
                  <a:gd name="connsiteY3" fmla="*/ 1575221 h 1656184"/>
                  <a:gd name="connsiteX4" fmla="*/ 0 w 504056"/>
                  <a:gd name="connsiteY4" fmla="*/ 1656184 h 1656184"/>
                  <a:gd name="connsiteX0" fmla="*/ 0 w 487387"/>
                  <a:gd name="connsiteY0" fmla="*/ 1587128 h 1587128"/>
                  <a:gd name="connsiteX1" fmla="*/ 326044 w 487387"/>
                  <a:gd name="connsiteY1" fmla="*/ 80169 h 1587128"/>
                  <a:gd name="connsiteX2" fmla="*/ 487387 w 487387"/>
                  <a:gd name="connsiteY2" fmla="*/ 0 h 1587128"/>
                  <a:gd name="connsiteX3" fmla="*/ 158168 w 487387"/>
                  <a:gd name="connsiteY3" fmla="*/ 1506165 h 1587128"/>
                  <a:gd name="connsiteX4" fmla="*/ 0 w 487387"/>
                  <a:gd name="connsiteY4" fmla="*/ 1587128 h 1587128"/>
                  <a:gd name="connsiteX0" fmla="*/ 0 w 487387"/>
                  <a:gd name="connsiteY0" fmla="*/ 1587146 h 1587146"/>
                  <a:gd name="connsiteX1" fmla="*/ 326044 w 487387"/>
                  <a:gd name="connsiteY1" fmla="*/ 80187 h 1587146"/>
                  <a:gd name="connsiteX2" fmla="*/ 487387 w 487387"/>
                  <a:gd name="connsiteY2" fmla="*/ 18 h 1587146"/>
                  <a:gd name="connsiteX3" fmla="*/ 158168 w 487387"/>
                  <a:gd name="connsiteY3" fmla="*/ 1506183 h 1587146"/>
                  <a:gd name="connsiteX4" fmla="*/ 0 w 487387"/>
                  <a:gd name="connsiteY4" fmla="*/ 1587146 h 1587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7387" h="1587146">
                    <a:moveTo>
                      <a:pt x="0" y="1587146"/>
                    </a:moveTo>
                    <a:lnTo>
                      <a:pt x="326044" y="80187"/>
                    </a:lnTo>
                    <a:cubicBezTo>
                      <a:pt x="431948" y="101618"/>
                      <a:pt x="448952" y="-1569"/>
                      <a:pt x="487387" y="18"/>
                    </a:cubicBezTo>
                    <a:lnTo>
                      <a:pt x="158168" y="1506183"/>
                    </a:lnTo>
                    <a:cubicBezTo>
                      <a:pt x="114970" y="1564127"/>
                      <a:pt x="71773" y="1583970"/>
                      <a:pt x="0" y="1587146"/>
                    </a:cubicBezTo>
                    <a:close/>
                  </a:path>
                </a:pathLst>
              </a:custGeom>
              <a:gradFill>
                <a:gsLst>
                  <a:gs pos="52000">
                    <a:srgbClr val="F28A87"/>
                  </a:gs>
                  <a:gs pos="46000">
                    <a:srgbClr val="881300"/>
                  </a:gs>
                  <a:gs pos="62000">
                    <a:srgbClr val="EF9A93"/>
                  </a:gs>
                </a:gsLst>
                <a:lin ang="780000" scaled="0"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弦形 34"/>
              <p:cNvSpPr/>
              <p:nvPr/>
            </p:nvSpPr>
            <p:spPr>
              <a:xfrm rot="1800000">
                <a:off x="1733243" y="794574"/>
                <a:ext cx="288051" cy="248795"/>
              </a:xfrm>
              <a:prstGeom prst="chord">
                <a:avLst>
                  <a:gd name="adj1" fmla="val 2700000"/>
                  <a:gd name="adj2" fmla="val 13906918"/>
                </a:avLst>
              </a:prstGeom>
              <a:solidFill>
                <a:srgbClr val="7E0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6" name="平行四边形 35"/>
            <p:cNvSpPr/>
            <p:nvPr/>
          </p:nvSpPr>
          <p:spPr>
            <a:xfrm rot="10800000" flipH="1">
              <a:off x="2033416" y="669057"/>
              <a:ext cx="4503561" cy="879264"/>
            </a:xfrm>
            <a:prstGeom prst="parallelogram">
              <a:avLst>
                <a:gd name="adj" fmla="val 21620"/>
              </a:avLst>
            </a:prstGeom>
            <a:gradFill>
              <a:gsLst>
                <a:gs pos="87000">
                  <a:srgbClr val="F55C4E"/>
                </a:gs>
                <a:gs pos="11000">
                  <a:srgbClr val="F55C4E"/>
                </a:gs>
                <a:gs pos="100000">
                  <a:srgbClr val="880A00"/>
                </a:gs>
                <a:gs pos="0">
                  <a:srgbClr val="881300"/>
                </a:gs>
              </a:gsLst>
              <a:lin ang="78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8" name="组合 37"/>
            <p:cNvGrpSpPr/>
            <p:nvPr/>
          </p:nvGrpSpPr>
          <p:grpSpPr>
            <a:xfrm rot="10800000">
              <a:off x="6325828" y="669056"/>
              <a:ext cx="297209" cy="1038921"/>
              <a:chOff x="1733243" y="794574"/>
              <a:chExt cx="497394" cy="1738686"/>
            </a:xfrm>
          </p:grpSpPr>
          <p:sp>
            <p:nvSpPr>
              <p:cNvPr id="39" name="平行四边形 33"/>
              <p:cNvSpPr/>
              <p:nvPr/>
            </p:nvSpPr>
            <p:spPr>
              <a:xfrm flipH="1">
                <a:off x="1743250" y="946114"/>
                <a:ext cx="487387" cy="1587146"/>
              </a:xfrm>
              <a:custGeom>
                <a:avLst/>
                <a:gdLst>
                  <a:gd name="connsiteX0" fmla="*/ 0 w 504056"/>
                  <a:gd name="connsiteY0" fmla="*/ 1656184 h 1656184"/>
                  <a:gd name="connsiteX1" fmla="*/ 357794 w 504056"/>
                  <a:gd name="connsiteY1" fmla="*/ 0 h 1656184"/>
                  <a:gd name="connsiteX2" fmla="*/ 504056 w 504056"/>
                  <a:gd name="connsiteY2" fmla="*/ 0 h 1656184"/>
                  <a:gd name="connsiteX3" fmla="*/ 146262 w 504056"/>
                  <a:gd name="connsiteY3" fmla="*/ 1656184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57794 w 504056"/>
                  <a:gd name="connsiteY1" fmla="*/ 0 h 1656184"/>
                  <a:gd name="connsiteX2" fmla="*/ 504056 w 504056"/>
                  <a:gd name="connsiteY2" fmla="*/ 0 h 1656184"/>
                  <a:gd name="connsiteX3" fmla="*/ 146262 w 504056"/>
                  <a:gd name="connsiteY3" fmla="*/ 1656184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57794 w 504056"/>
                  <a:gd name="connsiteY1" fmla="*/ 0 h 1656184"/>
                  <a:gd name="connsiteX2" fmla="*/ 504056 w 504056"/>
                  <a:gd name="connsiteY2" fmla="*/ 0 h 1656184"/>
                  <a:gd name="connsiteX3" fmla="*/ 146262 w 504056"/>
                  <a:gd name="connsiteY3" fmla="*/ 1656184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46262 w 504056"/>
                  <a:gd name="connsiteY3" fmla="*/ 1656184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46262 w 504056"/>
                  <a:gd name="connsiteY3" fmla="*/ 1656184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46262 w 504056"/>
                  <a:gd name="connsiteY3" fmla="*/ 1656184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58168 w 504056"/>
                  <a:gd name="connsiteY3" fmla="*/ 1575221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58168 w 504056"/>
                  <a:gd name="connsiteY3" fmla="*/ 1575221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58168 w 504056"/>
                  <a:gd name="connsiteY3" fmla="*/ 1575221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58168 w 504056"/>
                  <a:gd name="connsiteY3" fmla="*/ 1575221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58168 w 504056"/>
                  <a:gd name="connsiteY3" fmla="*/ 1575221 h 1656184"/>
                  <a:gd name="connsiteX4" fmla="*/ 0 w 504056"/>
                  <a:gd name="connsiteY4" fmla="*/ 1656184 h 1656184"/>
                  <a:gd name="connsiteX0" fmla="*/ 0 w 504056"/>
                  <a:gd name="connsiteY0" fmla="*/ 1656184 h 1656184"/>
                  <a:gd name="connsiteX1" fmla="*/ 326044 w 504056"/>
                  <a:gd name="connsiteY1" fmla="*/ 149225 h 1656184"/>
                  <a:gd name="connsiteX2" fmla="*/ 504056 w 504056"/>
                  <a:gd name="connsiteY2" fmla="*/ 0 h 1656184"/>
                  <a:gd name="connsiteX3" fmla="*/ 158168 w 504056"/>
                  <a:gd name="connsiteY3" fmla="*/ 1575221 h 1656184"/>
                  <a:gd name="connsiteX4" fmla="*/ 0 w 504056"/>
                  <a:gd name="connsiteY4" fmla="*/ 1656184 h 1656184"/>
                  <a:gd name="connsiteX0" fmla="*/ 0 w 487387"/>
                  <a:gd name="connsiteY0" fmla="*/ 1587128 h 1587128"/>
                  <a:gd name="connsiteX1" fmla="*/ 326044 w 487387"/>
                  <a:gd name="connsiteY1" fmla="*/ 80169 h 1587128"/>
                  <a:gd name="connsiteX2" fmla="*/ 487387 w 487387"/>
                  <a:gd name="connsiteY2" fmla="*/ 0 h 1587128"/>
                  <a:gd name="connsiteX3" fmla="*/ 158168 w 487387"/>
                  <a:gd name="connsiteY3" fmla="*/ 1506165 h 1587128"/>
                  <a:gd name="connsiteX4" fmla="*/ 0 w 487387"/>
                  <a:gd name="connsiteY4" fmla="*/ 1587128 h 1587128"/>
                  <a:gd name="connsiteX0" fmla="*/ 0 w 487387"/>
                  <a:gd name="connsiteY0" fmla="*/ 1587146 h 1587146"/>
                  <a:gd name="connsiteX1" fmla="*/ 326044 w 487387"/>
                  <a:gd name="connsiteY1" fmla="*/ 80187 h 1587146"/>
                  <a:gd name="connsiteX2" fmla="*/ 487387 w 487387"/>
                  <a:gd name="connsiteY2" fmla="*/ 18 h 1587146"/>
                  <a:gd name="connsiteX3" fmla="*/ 158168 w 487387"/>
                  <a:gd name="connsiteY3" fmla="*/ 1506183 h 1587146"/>
                  <a:gd name="connsiteX4" fmla="*/ 0 w 487387"/>
                  <a:gd name="connsiteY4" fmla="*/ 1587146 h 1587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7387" h="1587146">
                    <a:moveTo>
                      <a:pt x="0" y="1587146"/>
                    </a:moveTo>
                    <a:lnTo>
                      <a:pt x="326044" y="80187"/>
                    </a:lnTo>
                    <a:cubicBezTo>
                      <a:pt x="431948" y="101618"/>
                      <a:pt x="448952" y="-1569"/>
                      <a:pt x="487387" y="18"/>
                    </a:cubicBezTo>
                    <a:lnTo>
                      <a:pt x="158168" y="1506183"/>
                    </a:lnTo>
                    <a:cubicBezTo>
                      <a:pt x="114970" y="1564127"/>
                      <a:pt x="71773" y="1583970"/>
                      <a:pt x="0" y="1587146"/>
                    </a:cubicBezTo>
                    <a:close/>
                  </a:path>
                </a:pathLst>
              </a:custGeom>
              <a:gradFill>
                <a:gsLst>
                  <a:gs pos="52000">
                    <a:srgbClr val="F28A87"/>
                  </a:gs>
                  <a:gs pos="46000">
                    <a:srgbClr val="881300"/>
                  </a:gs>
                  <a:gs pos="62000">
                    <a:srgbClr val="EF9A93"/>
                  </a:gs>
                </a:gsLst>
                <a:lin ang="780000" scaled="0"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弦形 39"/>
              <p:cNvSpPr/>
              <p:nvPr/>
            </p:nvSpPr>
            <p:spPr>
              <a:xfrm rot="1800000">
                <a:off x="1733243" y="794574"/>
                <a:ext cx="288051" cy="248795"/>
              </a:xfrm>
              <a:prstGeom prst="chord">
                <a:avLst>
                  <a:gd name="adj1" fmla="val 2700000"/>
                  <a:gd name="adj2" fmla="val 13906918"/>
                </a:avLst>
              </a:prstGeom>
              <a:solidFill>
                <a:srgbClr val="7E0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54" name="平行四边形 33"/>
          <p:cNvSpPr/>
          <p:nvPr/>
        </p:nvSpPr>
        <p:spPr>
          <a:xfrm flipH="1">
            <a:off x="2207852" y="1927453"/>
            <a:ext cx="291229" cy="948371"/>
          </a:xfrm>
          <a:custGeom>
            <a:avLst/>
            <a:gdLst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487387"/>
              <a:gd name="connsiteY0" fmla="*/ 1587128 h 1587128"/>
              <a:gd name="connsiteX1" fmla="*/ 326044 w 487387"/>
              <a:gd name="connsiteY1" fmla="*/ 80169 h 1587128"/>
              <a:gd name="connsiteX2" fmla="*/ 487387 w 487387"/>
              <a:gd name="connsiteY2" fmla="*/ 0 h 1587128"/>
              <a:gd name="connsiteX3" fmla="*/ 158168 w 487387"/>
              <a:gd name="connsiteY3" fmla="*/ 1506165 h 1587128"/>
              <a:gd name="connsiteX4" fmla="*/ 0 w 487387"/>
              <a:gd name="connsiteY4" fmla="*/ 1587128 h 1587128"/>
              <a:gd name="connsiteX0" fmla="*/ 0 w 487387"/>
              <a:gd name="connsiteY0" fmla="*/ 1587146 h 1587146"/>
              <a:gd name="connsiteX1" fmla="*/ 326044 w 487387"/>
              <a:gd name="connsiteY1" fmla="*/ 80187 h 1587146"/>
              <a:gd name="connsiteX2" fmla="*/ 487387 w 487387"/>
              <a:gd name="connsiteY2" fmla="*/ 18 h 1587146"/>
              <a:gd name="connsiteX3" fmla="*/ 158168 w 487387"/>
              <a:gd name="connsiteY3" fmla="*/ 1506183 h 1587146"/>
              <a:gd name="connsiteX4" fmla="*/ 0 w 487387"/>
              <a:gd name="connsiteY4" fmla="*/ 1587146 h 158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87" h="1587146">
                <a:moveTo>
                  <a:pt x="0" y="1587146"/>
                </a:moveTo>
                <a:lnTo>
                  <a:pt x="326044" y="80187"/>
                </a:lnTo>
                <a:cubicBezTo>
                  <a:pt x="431948" y="101618"/>
                  <a:pt x="448952" y="-1569"/>
                  <a:pt x="487387" y="18"/>
                </a:cubicBezTo>
                <a:lnTo>
                  <a:pt x="158168" y="1506183"/>
                </a:lnTo>
                <a:cubicBezTo>
                  <a:pt x="114970" y="1564127"/>
                  <a:pt x="71773" y="1583970"/>
                  <a:pt x="0" y="1587146"/>
                </a:cubicBezTo>
                <a:close/>
              </a:path>
            </a:pathLst>
          </a:custGeom>
          <a:gradFill>
            <a:gsLst>
              <a:gs pos="52000">
                <a:schemeClr val="tx1">
                  <a:lumMod val="50000"/>
                  <a:lumOff val="50000"/>
                </a:schemeClr>
              </a:gs>
              <a:gs pos="46000">
                <a:schemeClr val="tx1"/>
              </a:gs>
              <a:gs pos="62000">
                <a:schemeClr val="tx1">
                  <a:lumMod val="75000"/>
                  <a:lumOff val="25000"/>
                </a:schemeClr>
              </a:gs>
            </a:gsLst>
            <a:lin ang="78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弦形 54"/>
          <p:cNvSpPr/>
          <p:nvPr/>
        </p:nvSpPr>
        <p:spPr>
          <a:xfrm rot="1800000">
            <a:off x="2201872" y="1836903"/>
            <a:ext cx="172120" cy="148663"/>
          </a:xfrm>
          <a:prstGeom prst="chord">
            <a:avLst>
              <a:gd name="adj1" fmla="val 2700000"/>
              <a:gd name="adj2" fmla="val 13906918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平行四边形 49"/>
          <p:cNvSpPr/>
          <p:nvPr/>
        </p:nvSpPr>
        <p:spPr>
          <a:xfrm rot="10800000" flipH="1">
            <a:off x="2301948" y="1995254"/>
            <a:ext cx="4503561" cy="879264"/>
          </a:xfrm>
          <a:prstGeom prst="parallelogram">
            <a:avLst>
              <a:gd name="adj" fmla="val 21620"/>
            </a:avLst>
          </a:prstGeom>
          <a:gradFill>
            <a:gsLst>
              <a:gs pos="87000">
                <a:srgbClr val="40373A"/>
              </a:gs>
              <a:gs pos="12000">
                <a:srgbClr val="40373A"/>
              </a:gs>
              <a:gs pos="100000">
                <a:schemeClr val="tx1"/>
              </a:gs>
              <a:gs pos="0">
                <a:schemeClr val="tx1"/>
              </a:gs>
            </a:gsLst>
            <a:lin ang="78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平行四边形 33"/>
          <p:cNvSpPr/>
          <p:nvPr/>
        </p:nvSpPr>
        <p:spPr>
          <a:xfrm rot="10800000" flipH="1">
            <a:off x="6594360" y="1995253"/>
            <a:ext cx="291229" cy="948371"/>
          </a:xfrm>
          <a:custGeom>
            <a:avLst/>
            <a:gdLst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487387"/>
              <a:gd name="connsiteY0" fmla="*/ 1587128 h 1587128"/>
              <a:gd name="connsiteX1" fmla="*/ 326044 w 487387"/>
              <a:gd name="connsiteY1" fmla="*/ 80169 h 1587128"/>
              <a:gd name="connsiteX2" fmla="*/ 487387 w 487387"/>
              <a:gd name="connsiteY2" fmla="*/ 0 h 1587128"/>
              <a:gd name="connsiteX3" fmla="*/ 158168 w 487387"/>
              <a:gd name="connsiteY3" fmla="*/ 1506165 h 1587128"/>
              <a:gd name="connsiteX4" fmla="*/ 0 w 487387"/>
              <a:gd name="connsiteY4" fmla="*/ 1587128 h 1587128"/>
              <a:gd name="connsiteX0" fmla="*/ 0 w 487387"/>
              <a:gd name="connsiteY0" fmla="*/ 1587146 h 1587146"/>
              <a:gd name="connsiteX1" fmla="*/ 326044 w 487387"/>
              <a:gd name="connsiteY1" fmla="*/ 80187 h 1587146"/>
              <a:gd name="connsiteX2" fmla="*/ 487387 w 487387"/>
              <a:gd name="connsiteY2" fmla="*/ 18 h 1587146"/>
              <a:gd name="connsiteX3" fmla="*/ 158168 w 487387"/>
              <a:gd name="connsiteY3" fmla="*/ 1506183 h 1587146"/>
              <a:gd name="connsiteX4" fmla="*/ 0 w 487387"/>
              <a:gd name="connsiteY4" fmla="*/ 1587146 h 158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87" h="1587146">
                <a:moveTo>
                  <a:pt x="0" y="1587146"/>
                </a:moveTo>
                <a:lnTo>
                  <a:pt x="326044" y="80187"/>
                </a:lnTo>
                <a:cubicBezTo>
                  <a:pt x="431948" y="101618"/>
                  <a:pt x="448952" y="-1569"/>
                  <a:pt x="487387" y="18"/>
                </a:cubicBezTo>
                <a:lnTo>
                  <a:pt x="158168" y="1506183"/>
                </a:lnTo>
                <a:cubicBezTo>
                  <a:pt x="114970" y="1564127"/>
                  <a:pt x="71773" y="1583970"/>
                  <a:pt x="0" y="1587146"/>
                </a:cubicBezTo>
                <a:close/>
              </a:path>
            </a:pathLst>
          </a:custGeom>
          <a:gradFill>
            <a:gsLst>
              <a:gs pos="52000">
                <a:schemeClr val="tx1">
                  <a:lumMod val="50000"/>
                  <a:lumOff val="50000"/>
                </a:schemeClr>
              </a:gs>
              <a:gs pos="46000">
                <a:schemeClr val="tx1">
                  <a:lumMod val="95000"/>
                  <a:lumOff val="5000"/>
                </a:schemeClr>
              </a:gs>
              <a:gs pos="62000">
                <a:schemeClr val="tx1">
                  <a:lumMod val="85000"/>
                  <a:lumOff val="15000"/>
                </a:schemeClr>
              </a:gs>
            </a:gsLst>
            <a:lin ang="78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弦形 52"/>
          <p:cNvSpPr/>
          <p:nvPr/>
        </p:nvSpPr>
        <p:spPr>
          <a:xfrm rot="12600000">
            <a:off x="6719449" y="2885511"/>
            <a:ext cx="172120" cy="148663"/>
          </a:xfrm>
          <a:prstGeom prst="chord">
            <a:avLst>
              <a:gd name="adj1" fmla="val 2700000"/>
              <a:gd name="adj2" fmla="val 1390691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平行四边形 33"/>
          <p:cNvSpPr/>
          <p:nvPr/>
        </p:nvSpPr>
        <p:spPr>
          <a:xfrm flipH="1">
            <a:off x="1744476" y="2808117"/>
            <a:ext cx="291229" cy="948371"/>
          </a:xfrm>
          <a:custGeom>
            <a:avLst/>
            <a:gdLst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487387"/>
              <a:gd name="connsiteY0" fmla="*/ 1587128 h 1587128"/>
              <a:gd name="connsiteX1" fmla="*/ 326044 w 487387"/>
              <a:gd name="connsiteY1" fmla="*/ 80169 h 1587128"/>
              <a:gd name="connsiteX2" fmla="*/ 487387 w 487387"/>
              <a:gd name="connsiteY2" fmla="*/ 0 h 1587128"/>
              <a:gd name="connsiteX3" fmla="*/ 158168 w 487387"/>
              <a:gd name="connsiteY3" fmla="*/ 1506165 h 1587128"/>
              <a:gd name="connsiteX4" fmla="*/ 0 w 487387"/>
              <a:gd name="connsiteY4" fmla="*/ 1587128 h 1587128"/>
              <a:gd name="connsiteX0" fmla="*/ 0 w 487387"/>
              <a:gd name="connsiteY0" fmla="*/ 1587146 h 1587146"/>
              <a:gd name="connsiteX1" fmla="*/ 326044 w 487387"/>
              <a:gd name="connsiteY1" fmla="*/ 80187 h 1587146"/>
              <a:gd name="connsiteX2" fmla="*/ 487387 w 487387"/>
              <a:gd name="connsiteY2" fmla="*/ 18 h 1587146"/>
              <a:gd name="connsiteX3" fmla="*/ 158168 w 487387"/>
              <a:gd name="connsiteY3" fmla="*/ 1506183 h 1587146"/>
              <a:gd name="connsiteX4" fmla="*/ 0 w 487387"/>
              <a:gd name="connsiteY4" fmla="*/ 1587146 h 158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87" h="1587146">
                <a:moveTo>
                  <a:pt x="0" y="1587146"/>
                </a:moveTo>
                <a:lnTo>
                  <a:pt x="326044" y="80187"/>
                </a:lnTo>
                <a:cubicBezTo>
                  <a:pt x="431948" y="101618"/>
                  <a:pt x="448952" y="-1569"/>
                  <a:pt x="487387" y="18"/>
                </a:cubicBezTo>
                <a:lnTo>
                  <a:pt x="158168" y="1506183"/>
                </a:lnTo>
                <a:cubicBezTo>
                  <a:pt x="114970" y="1564127"/>
                  <a:pt x="71773" y="1583970"/>
                  <a:pt x="0" y="158714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弦形 62"/>
          <p:cNvSpPr/>
          <p:nvPr/>
        </p:nvSpPr>
        <p:spPr>
          <a:xfrm rot="1800000">
            <a:off x="1738496" y="2717567"/>
            <a:ext cx="172120" cy="148663"/>
          </a:xfrm>
          <a:prstGeom prst="chord">
            <a:avLst>
              <a:gd name="adj1" fmla="val 2700000"/>
              <a:gd name="adj2" fmla="val 13906918"/>
            </a:avLst>
          </a:prstGeom>
          <a:solidFill>
            <a:srgbClr val="503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平行四边形 57"/>
          <p:cNvSpPr/>
          <p:nvPr/>
        </p:nvSpPr>
        <p:spPr>
          <a:xfrm rot="10800000" flipH="1">
            <a:off x="1838572" y="2875918"/>
            <a:ext cx="4503561" cy="879264"/>
          </a:xfrm>
          <a:prstGeom prst="parallelogram">
            <a:avLst>
              <a:gd name="adj" fmla="val 2162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平行四边形 33"/>
          <p:cNvSpPr/>
          <p:nvPr/>
        </p:nvSpPr>
        <p:spPr>
          <a:xfrm rot="10800000" flipH="1">
            <a:off x="6130984" y="2875917"/>
            <a:ext cx="291229" cy="948371"/>
          </a:xfrm>
          <a:custGeom>
            <a:avLst/>
            <a:gdLst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487387"/>
              <a:gd name="connsiteY0" fmla="*/ 1587128 h 1587128"/>
              <a:gd name="connsiteX1" fmla="*/ 326044 w 487387"/>
              <a:gd name="connsiteY1" fmla="*/ 80169 h 1587128"/>
              <a:gd name="connsiteX2" fmla="*/ 487387 w 487387"/>
              <a:gd name="connsiteY2" fmla="*/ 0 h 1587128"/>
              <a:gd name="connsiteX3" fmla="*/ 158168 w 487387"/>
              <a:gd name="connsiteY3" fmla="*/ 1506165 h 1587128"/>
              <a:gd name="connsiteX4" fmla="*/ 0 w 487387"/>
              <a:gd name="connsiteY4" fmla="*/ 1587128 h 1587128"/>
              <a:gd name="connsiteX0" fmla="*/ 0 w 487387"/>
              <a:gd name="connsiteY0" fmla="*/ 1587146 h 1587146"/>
              <a:gd name="connsiteX1" fmla="*/ 326044 w 487387"/>
              <a:gd name="connsiteY1" fmla="*/ 80187 h 1587146"/>
              <a:gd name="connsiteX2" fmla="*/ 487387 w 487387"/>
              <a:gd name="connsiteY2" fmla="*/ 18 h 1587146"/>
              <a:gd name="connsiteX3" fmla="*/ 158168 w 487387"/>
              <a:gd name="connsiteY3" fmla="*/ 1506183 h 1587146"/>
              <a:gd name="connsiteX4" fmla="*/ 0 w 487387"/>
              <a:gd name="connsiteY4" fmla="*/ 1587146 h 158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87" h="1587146">
                <a:moveTo>
                  <a:pt x="0" y="1587146"/>
                </a:moveTo>
                <a:lnTo>
                  <a:pt x="326044" y="80187"/>
                </a:lnTo>
                <a:cubicBezTo>
                  <a:pt x="431948" y="101618"/>
                  <a:pt x="448952" y="-1569"/>
                  <a:pt x="487387" y="18"/>
                </a:cubicBezTo>
                <a:lnTo>
                  <a:pt x="158168" y="1506183"/>
                </a:lnTo>
                <a:cubicBezTo>
                  <a:pt x="114970" y="1564127"/>
                  <a:pt x="71773" y="1583970"/>
                  <a:pt x="0" y="158714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弦形 60"/>
          <p:cNvSpPr/>
          <p:nvPr/>
        </p:nvSpPr>
        <p:spPr>
          <a:xfrm rot="12600000">
            <a:off x="6256073" y="3766175"/>
            <a:ext cx="172120" cy="148663"/>
          </a:xfrm>
          <a:prstGeom prst="chord">
            <a:avLst>
              <a:gd name="adj1" fmla="val 2700000"/>
              <a:gd name="adj2" fmla="val 13906918"/>
            </a:avLst>
          </a:prstGeom>
          <a:solidFill>
            <a:srgbClr val="503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平行四边形 33"/>
          <p:cNvSpPr/>
          <p:nvPr/>
        </p:nvSpPr>
        <p:spPr>
          <a:xfrm flipH="1">
            <a:off x="1240420" y="3681738"/>
            <a:ext cx="291229" cy="948371"/>
          </a:xfrm>
          <a:custGeom>
            <a:avLst/>
            <a:gdLst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487387"/>
              <a:gd name="connsiteY0" fmla="*/ 1587128 h 1587128"/>
              <a:gd name="connsiteX1" fmla="*/ 326044 w 487387"/>
              <a:gd name="connsiteY1" fmla="*/ 80169 h 1587128"/>
              <a:gd name="connsiteX2" fmla="*/ 487387 w 487387"/>
              <a:gd name="connsiteY2" fmla="*/ 0 h 1587128"/>
              <a:gd name="connsiteX3" fmla="*/ 158168 w 487387"/>
              <a:gd name="connsiteY3" fmla="*/ 1506165 h 1587128"/>
              <a:gd name="connsiteX4" fmla="*/ 0 w 487387"/>
              <a:gd name="connsiteY4" fmla="*/ 1587128 h 1587128"/>
              <a:gd name="connsiteX0" fmla="*/ 0 w 487387"/>
              <a:gd name="connsiteY0" fmla="*/ 1587146 h 1587146"/>
              <a:gd name="connsiteX1" fmla="*/ 326044 w 487387"/>
              <a:gd name="connsiteY1" fmla="*/ 80187 h 1587146"/>
              <a:gd name="connsiteX2" fmla="*/ 487387 w 487387"/>
              <a:gd name="connsiteY2" fmla="*/ 18 h 1587146"/>
              <a:gd name="connsiteX3" fmla="*/ 158168 w 487387"/>
              <a:gd name="connsiteY3" fmla="*/ 1506183 h 1587146"/>
              <a:gd name="connsiteX4" fmla="*/ 0 w 487387"/>
              <a:gd name="connsiteY4" fmla="*/ 1587146 h 158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87" h="1587146">
                <a:moveTo>
                  <a:pt x="0" y="1587146"/>
                </a:moveTo>
                <a:lnTo>
                  <a:pt x="326044" y="80187"/>
                </a:lnTo>
                <a:cubicBezTo>
                  <a:pt x="431948" y="101618"/>
                  <a:pt x="448952" y="-1569"/>
                  <a:pt x="487387" y="18"/>
                </a:cubicBezTo>
                <a:lnTo>
                  <a:pt x="158168" y="1506183"/>
                </a:lnTo>
                <a:cubicBezTo>
                  <a:pt x="114970" y="1564127"/>
                  <a:pt x="71773" y="1583970"/>
                  <a:pt x="0" y="1587146"/>
                </a:cubicBezTo>
                <a:close/>
              </a:path>
            </a:pathLst>
          </a:custGeom>
          <a:gradFill>
            <a:gsLst>
              <a:gs pos="52000">
                <a:srgbClr val="99DCE5"/>
              </a:gs>
              <a:gs pos="46000">
                <a:srgbClr val="037283"/>
              </a:gs>
              <a:gs pos="62000">
                <a:srgbClr val="7CD2DE"/>
              </a:gs>
            </a:gsLst>
            <a:lin ang="78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弦形 70"/>
          <p:cNvSpPr/>
          <p:nvPr/>
        </p:nvSpPr>
        <p:spPr>
          <a:xfrm rot="1800000">
            <a:off x="1234440" y="3591188"/>
            <a:ext cx="172120" cy="148663"/>
          </a:xfrm>
          <a:prstGeom prst="chord">
            <a:avLst>
              <a:gd name="adj1" fmla="val 2700000"/>
              <a:gd name="adj2" fmla="val 13906918"/>
            </a:avLst>
          </a:prstGeom>
          <a:solidFill>
            <a:srgbClr val="01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平行四边形 65"/>
          <p:cNvSpPr/>
          <p:nvPr/>
        </p:nvSpPr>
        <p:spPr>
          <a:xfrm rot="10800000" flipH="1">
            <a:off x="1334516" y="3749539"/>
            <a:ext cx="4503561" cy="879264"/>
          </a:xfrm>
          <a:prstGeom prst="parallelogram">
            <a:avLst>
              <a:gd name="adj" fmla="val 21620"/>
            </a:avLst>
          </a:prstGeom>
          <a:gradFill>
            <a:gsLst>
              <a:gs pos="87000">
                <a:srgbClr val="66C8D5"/>
              </a:gs>
              <a:gs pos="11000">
                <a:srgbClr val="66C8D5"/>
              </a:gs>
              <a:gs pos="100000">
                <a:srgbClr val="037283"/>
              </a:gs>
              <a:gs pos="0">
                <a:srgbClr val="037283"/>
              </a:gs>
            </a:gsLst>
            <a:lin ang="78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平行四边形 33"/>
          <p:cNvSpPr/>
          <p:nvPr/>
        </p:nvSpPr>
        <p:spPr>
          <a:xfrm rot="10800000" flipH="1">
            <a:off x="5626928" y="3749538"/>
            <a:ext cx="291229" cy="948371"/>
          </a:xfrm>
          <a:custGeom>
            <a:avLst/>
            <a:gdLst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57794 w 504056"/>
              <a:gd name="connsiteY1" fmla="*/ 0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46262 w 504056"/>
              <a:gd name="connsiteY3" fmla="*/ 1656184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504056"/>
              <a:gd name="connsiteY0" fmla="*/ 1656184 h 1656184"/>
              <a:gd name="connsiteX1" fmla="*/ 326044 w 504056"/>
              <a:gd name="connsiteY1" fmla="*/ 149225 h 1656184"/>
              <a:gd name="connsiteX2" fmla="*/ 504056 w 504056"/>
              <a:gd name="connsiteY2" fmla="*/ 0 h 1656184"/>
              <a:gd name="connsiteX3" fmla="*/ 158168 w 504056"/>
              <a:gd name="connsiteY3" fmla="*/ 1575221 h 1656184"/>
              <a:gd name="connsiteX4" fmla="*/ 0 w 504056"/>
              <a:gd name="connsiteY4" fmla="*/ 1656184 h 1656184"/>
              <a:gd name="connsiteX0" fmla="*/ 0 w 487387"/>
              <a:gd name="connsiteY0" fmla="*/ 1587128 h 1587128"/>
              <a:gd name="connsiteX1" fmla="*/ 326044 w 487387"/>
              <a:gd name="connsiteY1" fmla="*/ 80169 h 1587128"/>
              <a:gd name="connsiteX2" fmla="*/ 487387 w 487387"/>
              <a:gd name="connsiteY2" fmla="*/ 0 h 1587128"/>
              <a:gd name="connsiteX3" fmla="*/ 158168 w 487387"/>
              <a:gd name="connsiteY3" fmla="*/ 1506165 h 1587128"/>
              <a:gd name="connsiteX4" fmla="*/ 0 w 487387"/>
              <a:gd name="connsiteY4" fmla="*/ 1587128 h 1587128"/>
              <a:gd name="connsiteX0" fmla="*/ 0 w 487387"/>
              <a:gd name="connsiteY0" fmla="*/ 1587146 h 1587146"/>
              <a:gd name="connsiteX1" fmla="*/ 326044 w 487387"/>
              <a:gd name="connsiteY1" fmla="*/ 80187 h 1587146"/>
              <a:gd name="connsiteX2" fmla="*/ 487387 w 487387"/>
              <a:gd name="connsiteY2" fmla="*/ 18 h 1587146"/>
              <a:gd name="connsiteX3" fmla="*/ 158168 w 487387"/>
              <a:gd name="connsiteY3" fmla="*/ 1506183 h 1587146"/>
              <a:gd name="connsiteX4" fmla="*/ 0 w 487387"/>
              <a:gd name="connsiteY4" fmla="*/ 1587146 h 158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87" h="1587146">
                <a:moveTo>
                  <a:pt x="0" y="1587146"/>
                </a:moveTo>
                <a:lnTo>
                  <a:pt x="326044" y="80187"/>
                </a:lnTo>
                <a:cubicBezTo>
                  <a:pt x="431948" y="101618"/>
                  <a:pt x="448952" y="-1569"/>
                  <a:pt x="487387" y="18"/>
                </a:cubicBezTo>
                <a:lnTo>
                  <a:pt x="158168" y="1506183"/>
                </a:lnTo>
                <a:cubicBezTo>
                  <a:pt x="114970" y="1564127"/>
                  <a:pt x="71773" y="1583970"/>
                  <a:pt x="0" y="1587146"/>
                </a:cubicBezTo>
                <a:close/>
              </a:path>
            </a:pathLst>
          </a:custGeom>
          <a:gradFill>
            <a:gsLst>
              <a:gs pos="52000">
                <a:srgbClr val="99DCE5"/>
              </a:gs>
              <a:gs pos="46000">
                <a:srgbClr val="037283"/>
              </a:gs>
              <a:gs pos="62000">
                <a:srgbClr val="7CD2DE"/>
              </a:gs>
            </a:gsLst>
            <a:lin ang="78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弦形 68"/>
          <p:cNvSpPr/>
          <p:nvPr/>
        </p:nvSpPr>
        <p:spPr>
          <a:xfrm rot="12600000">
            <a:off x="5752017" y="4639796"/>
            <a:ext cx="172120" cy="148663"/>
          </a:xfrm>
          <a:prstGeom prst="chord">
            <a:avLst>
              <a:gd name="adj1" fmla="val 2700000"/>
              <a:gd name="adj2" fmla="val 13906918"/>
            </a:avLst>
          </a:prstGeom>
          <a:solidFill>
            <a:srgbClr val="01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3872427" y="1210478"/>
            <a:ext cx="3128918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altLang="zh-CN" sz="20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ИСПОЛНЕНО ПУТЕМ ПРЕДОСТАВЛЕНИЯ ДФНО</a:t>
            </a:r>
            <a:endParaRPr lang="zh-CN" altLang="en-US" sz="2000" b="1" dirty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43808" y="1492606"/>
            <a:ext cx="973344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altLang="zh-CN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42%</a:t>
            </a:r>
          </a:p>
          <a:p>
            <a:pPr algn="ctr">
              <a:lnSpc>
                <a:spcPts val="1300"/>
              </a:lnSpc>
            </a:pP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118,3 тыс.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83768" y="2356702"/>
            <a:ext cx="930063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altLang="zh-CN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27%</a:t>
            </a:r>
            <a:endParaRPr lang="en-US" altLang="zh-CN" sz="44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75,4 тыс.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81939" y="2062380"/>
            <a:ext cx="3494317" cy="64633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altLang="zh-CN" b="1" dirty="0" smtClean="0">
                <a:solidFill>
                  <a:schemeClr val="bg1"/>
                </a:solidFill>
                <a:latin typeface="Arial Narrow" pitchFamily="34" charset="0"/>
              </a:rPr>
              <a:t>ИСПОЛНЕНО ПУТЕМ ПРЕДОСТАВЛЕНИЯ ПОЯСНЕНИЯ</a:t>
            </a:r>
            <a:endParaRPr lang="zh-CN" altLang="en-US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51720" y="3292806"/>
            <a:ext cx="830677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altLang="zh-CN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12%</a:t>
            </a:r>
            <a:endParaRPr lang="en-US" altLang="zh-CN" sz="44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33,4 тыс.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31840" y="3102430"/>
            <a:ext cx="2051605" cy="40011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altLang="zh-CN" sz="2000" b="1" dirty="0" smtClean="0">
                <a:solidFill>
                  <a:schemeClr val="bg1"/>
                </a:solidFill>
                <a:latin typeface="Arial Narrow" pitchFamily="34" charset="0"/>
              </a:rPr>
              <a:t>НЕИСПОЛНЕНО</a:t>
            </a:r>
            <a:endParaRPr lang="zh-CN" altLang="en-US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09075" y="4156902"/>
            <a:ext cx="830677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altLang="zh-CN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 19%</a:t>
            </a:r>
            <a:endParaRPr lang="en-US" altLang="zh-CN" sz="44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53,6 тыс.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34208" y="3973171"/>
            <a:ext cx="2051605" cy="40011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altLang="zh-CN" sz="2000" b="1" dirty="0" smtClean="0">
                <a:solidFill>
                  <a:schemeClr val="bg1"/>
                </a:solidFill>
                <a:latin typeface="Arial Narrow" pitchFamily="34" charset="0"/>
              </a:rPr>
              <a:t>НА ИСПОЛНЕНИИ</a:t>
            </a:r>
            <a:endParaRPr lang="zh-CN" altLang="en-US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457199" y="51470"/>
            <a:ext cx="8229600" cy="529568"/>
          </a:xfrm>
        </p:spPr>
        <p:txBody>
          <a:bodyPr>
            <a:normAutofit/>
          </a:bodyPr>
          <a:lstStyle/>
          <a:p>
            <a:r>
              <a:rPr lang="ru-RU" sz="2000" b="1" cap="all" dirty="0" smtClean="0">
                <a:solidFill>
                  <a:schemeClr val="tx2"/>
                </a:solidFill>
                <a:latin typeface="Arial Narrow" pitchFamily="34" charset="0"/>
              </a:rPr>
              <a:t>Отработка уведомлений в 2019 году</a:t>
            </a:r>
            <a:endParaRPr lang="ru-RU" sz="2000" b="1" cap="all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81" y="4245020"/>
            <a:ext cx="919019" cy="91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空心弧 24"/>
          <p:cNvSpPr/>
          <p:nvPr/>
        </p:nvSpPr>
        <p:spPr>
          <a:xfrm rot="21540000" flipH="1">
            <a:off x="4995926" y="1083151"/>
            <a:ext cx="3016369" cy="1777959"/>
          </a:xfrm>
          <a:custGeom>
            <a:avLst/>
            <a:gdLst>
              <a:gd name="connsiteX0" fmla="*/ 5 w 3463628"/>
              <a:gd name="connsiteY0" fmla="*/ 1770917 h 3533083"/>
              <a:gd name="connsiteX1" fmla="*/ 1088528 w 3463628"/>
              <a:gd name="connsiteY1" fmla="*/ 126392 h 3533083"/>
              <a:gd name="connsiteX2" fmla="*/ 3016369 w 3463628"/>
              <a:gd name="connsiteY2" fmla="*/ 581743 h 3533083"/>
              <a:gd name="connsiteX3" fmla="*/ 2297211 w 3463628"/>
              <a:gd name="connsiteY3" fmla="*/ 1245052 h 3533083"/>
              <a:gd name="connsiteX4" fmla="*/ 1445694 w 3463628"/>
              <a:gd name="connsiteY4" fmla="*/ 1037036 h 3533083"/>
              <a:gd name="connsiteX5" fmla="*/ 978028 w 3463628"/>
              <a:gd name="connsiteY5" fmla="*/ 1768445 h 3533083"/>
              <a:gd name="connsiteX6" fmla="*/ 5 w 3463628"/>
              <a:gd name="connsiteY6" fmla="*/ 1770917 h 3533083"/>
              <a:gd name="connsiteX0" fmla="*/ 5 w 3016369"/>
              <a:gd name="connsiteY0" fmla="*/ 1770990 h 1770990"/>
              <a:gd name="connsiteX1" fmla="*/ 1088528 w 3016369"/>
              <a:gd name="connsiteY1" fmla="*/ 126465 h 1770990"/>
              <a:gd name="connsiteX2" fmla="*/ 3016369 w 3016369"/>
              <a:gd name="connsiteY2" fmla="*/ 581816 h 1770990"/>
              <a:gd name="connsiteX3" fmla="*/ 2339486 w 3016369"/>
              <a:gd name="connsiteY3" fmla="*/ 1211045 h 1770990"/>
              <a:gd name="connsiteX4" fmla="*/ 1445694 w 3016369"/>
              <a:gd name="connsiteY4" fmla="*/ 1037109 h 1770990"/>
              <a:gd name="connsiteX5" fmla="*/ 978028 w 3016369"/>
              <a:gd name="connsiteY5" fmla="*/ 1768518 h 1770990"/>
              <a:gd name="connsiteX6" fmla="*/ 5 w 3016369"/>
              <a:gd name="connsiteY6" fmla="*/ 1770990 h 1770990"/>
              <a:gd name="connsiteX0" fmla="*/ 5 w 3016369"/>
              <a:gd name="connsiteY0" fmla="*/ 1770990 h 1777959"/>
              <a:gd name="connsiteX1" fmla="*/ 1088528 w 3016369"/>
              <a:gd name="connsiteY1" fmla="*/ 126465 h 1777959"/>
              <a:gd name="connsiteX2" fmla="*/ 3016369 w 3016369"/>
              <a:gd name="connsiteY2" fmla="*/ 581816 h 1777959"/>
              <a:gd name="connsiteX3" fmla="*/ 2339486 w 3016369"/>
              <a:gd name="connsiteY3" fmla="*/ 1211045 h 1777959"/>
              <a:gd name="connsiteX4" fmla="*/ 1445694 w 3016369"/>
              <a:gd name="connsiteY4" fmla="*/ 1037109 h 1777959"/>
              <a:gd name="connsiteX5" fmla="*/ 982957 w 3016369"/>
              <a:gd name="connsiteY5" fmla="*/ 1777959 h 1777959"/>
              <a:gd name="connsiteX6" fmla="*/ 5 w 3016369"/>
              <a:gd name="connsiteY6" fmla="*/ 1770990 h 177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6369" h="1777959">
                <a:moveTo>
                  <a:pt x="5" y="1770990"/>
                </a:moveTo>
                <a:cubicBezTo>
                  <a:pt x="-1753" y="1047092"/>
                  <a:pt x="429634" y="395360"/>
                  <a:pt x="1088528" y="126465"/>
                </a:cubicBezTo>
                <a:cubicBezTo>
                  <a:pt x="1761251" y="-148073"/>
                  <a:pt x="2530412" y="33601"/>
                  <a:pt x="3016369" y="581816"/>
                </a:cubicBezTo>
                <a:lnTo>
                  <a:pt x="2339486" y="1211045"/>
                </a:lnTo>
                <a:cubicBezTo>
                  <a:pt x="2127022" y="958978"/>
                  <a:pt x="1742907" y="909550"/>
                  <a:pt x="1445694" y="1037109"/>
                </a:cubicBezTo>
                <a:cubicBezTo>
                  <a:pt x="1162165" y="1158795"/>
                  <a:pt x="982216" y="1457376"/>
                  <a:pt x="982957" y="1777959"/>
                </a:cubicBezTo>
                <a:lnTo>
                  <a:pt x="5" y="1770990"/>
                </a:lnTo>
                <a:close/>
              </a:path>
            </a:pathLst>
          </a:custGeom>
          <a:pattFill prst="sphere">
            <a:fgClr>
              <a:srgbClr val="79BACE"/>
            </a:fgClr>
            <a:bgClr>
              <a:srgbClr val="4299B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9294" y="1434398"/>
            <a:ext cx="1655197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Corbel" pitchFamily="34" charset="0"/>
              </a:rPr>
              <a:t>STEP           ONE</a:t>
            </a:r>
            <a:endParaRPr lang="zh-CN" altLang="en-US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19" name="空心弧 18"/>
          <p:cNvSpPr/>
          <p:nvPr/>
        </p:nvSpPr>
        <p:spPr>
          <a:xfrm rot="10800000" flipH="1">
            <a:off x="844576" y="1046621"/>
            <a:ext cx="3506891" cy="3597527"/>
          </a:xfrm>
          <a:prstGeom prst="blockArc">
            <a:avLst>
              <a:gd name="adj1" fmla="val 2244214"/>
              <a:gd name="adj2" fmla="val 10693428"/>
              <a:gd name="adj3" fmla="val 26240"/>
            </a:avLst>
          </a:prstGeom>
          <a:pattFill prst="sphere">
            <a:fgClr>
              <a:srgbClr val="8E8A98"/>
            </a:fgClr>
            <a:bgClr>
              <a:srgbClr val="7C7787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空心弧 31"/>
          <p:cNvSpPr/>
          <p:nvPr/>
        </p:nvSpPr>
        <p:spPr>
          <a:xfrm rot="10800000" flipH="1">
            <a:off x="4493360" y="1110168"/>
            <a:ext cx="3528392" cy="3528392"/>
          </a:xfrm>
          <a:prstGeom prst="blockArc">
            <a:avLst>
              <a:gd name="adj1" fmla="val 13444279"/>
              <a:gd name="adj2" fmla="val 91220"/>
              <a:gd name="adj3" fmla="val 27669"/>
            </a:avLst>
          </a:prstGeom>
          <a:pattFill prst="sphere">
            <a:fgClr>
              <a:schemeClr val="accent6">
                <a:lumMod val="75000"/>
              </a:schemeClr>
            </a:fgClr>
            <a:bgClr>
              <a:srgbClr val="B4560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91703" y="3542341"/>
            <a:ext cx="7024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04</a:t>
            </a:r>
            <a:endParaRPr lang="zh-CN" altLang="en-US" sz="2800" dirty="0">
              <a:solidFill>
                <a:schemeClr val="bg1"/>
              </a:solidFill>
              <a:latin typeface="Niagara Solid" pitchFamily="82" charset="0"/>
              <a:cs typeface="FreesiaUPC" pitchFamily="34" charset="-3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68544" y="3989153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Corbel" pitchFamily="34" charset="0"/>
              </a:rPr>
              <a:t>STEP            FOUR</a:t>
            </a:r>
            <a:endParaRPr lang="zh-CN" altLang="en-US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9688" y="4631810"/>
            <a:ext cx="2545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b="1" dirty="0" smtClean="0">
                <a:solidFill>
                  <a:schemeClr val="tx2"/>
                </a:solidFill>
                <a:latin typeface="Arial Narrow" pitchFamily="34" charset="0"/>
              </a:rPr>
              <a:t>ЭФФЕКТИВНОСТЬ 1-10%</a:t>
            </a:r>
            <a:endParaRPr lang="zh-CN" altLang="en-US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6253784" y="1054328"/>
            <a:ext cx="0" cy="115301"/>
          </a:xfrm>
          <a:prstGeom prst="line">
            <a:avLst/>
          </a:prstGeom>
          <a:ln>
            <a:solidFill>
              <a:srgbClr val="4299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2612849" y="960787"/>
            <a:ext cx="0" cy="115301"/>
          </a:xfrm>
          <a:prstGeom prst="line">
            <a:avLst/>
          </a:prstGeom>
          <a:ln>
            <a:solidFill>
              <a:srgbClr val="8C6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2582633" y="3587678"/>
            <a:ext cx="0" cy="115301"/>
          </a:xfrm>
          <a:prstGeom prst="line">
            <a:avLst/>
          </a:prstGeom>
          <a:ln>
            <a:solidFill>
              <a:srgbClr val="8C6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2576892" y="4506327"/>
            <a:ext cx="0" cy="1153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6227096" y="3587678"/>
            <a:ext cx="0" cy="11530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6227096" y="4621628"/>
            <a:ext cx="0" cy="11530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空心弧 24"/>
          <p:cNvSpPr/>
          <p:nvPr/>
        </p:nvSpPr>
        <p:spPr>
          <a:xfrm rot="10165802" flipH="1">
            <a:off x="4322121" y="1670643"/>
            <a:ext cx="1341528" cy="1058352"/>
          </a:xfrm>
          <a:custGeom>
            <a:avLst/>
            <a:gdLst>
              <a:gd name="connsiteX0" fmla="*/ 1396910 w 3517410"/>
              <a:gd name="connsiteY0" fmla="*/ 38363 h 3587247"/>
              <a:gd name="connsiteX1" fmla="*/ 2687571 w 3517410"/>
              <a:gd name="connsiteY1" fmla="*/ 270570 h 3587247"/>
              <a:gd name="connsiteX2" fmla="*/ 2187808 w 3517410"/>
              <a:gd name="connsiteY2" fmla="*/ 1090027 h 3587247"/>
              <a:gd name="connsiteX3" fmla="*/ 1590638 w 3517410"/>
              <a:gd name="connsiteY3" fmla="*/ 978239 h 3587247"/>
              <a:gd name="connsiteX4" fmla="*/ 1396910 w 3517410"/>
              <a:gd name="connsiteY4" fmla="*/ 38363 h 3587247"/>
              <a:gd name="connsiteX0" fmla="*/ 0 w 1308940"/>
              <a:gd name="connsiteY0" fmla="*/ 43672 h 1068671"/>
              <a:gd name="connsiteX1" fmla="*/ 1308940 w 1308940"/>
              <a:gd name="connsiteY1" fmla="*/ 249214 h 1068671"/>
              <a:gd name="connsiteX2" fmla="*/ 809177 w 1308940"/>
              <a:gd name="connsiteY2" fmla="*/ 1068671 h 1068671"/>
              <a:gd name="connsiteX3" fmla="*/ 212007 w 1308940"/>
              <a:gd name="connsiteY3" fmla="*/ 956883 h 1068671"/>
              <a:gd name="connsiteX4" fmla="*/ 0 w 1308940"/>
              <a:gd name="connsiteY4" fmla="*/ 43672 h 1068671"/>
              <a:gd name="connsiteX0" fmla="*/ 0 w 1356178"/>
              <a:gd name="connsiteY0" fmla="*/ 35221 h 1060220"/>
              <a:gd name="connsiteX1" fmla="*/ 1356178 w 1356178"/>
              <a:gd name="connsiteY1" fmla="*/ 286209 h 1060220"/>
              <a:gd name="connsiteX2" fmla="*/ 809177 w 1356178"/>
              <a:gd name="connsiteY2" fmla="*/ 1060220 h 1060220"/>
              <a:gd name="connsiteX3" fmla="*/ 212007 w 1356178"/>
              <a:gd name="connsiteY3" fmla="*/ 948432 h 1060220"/>
              <a:gd name="connsiteX4" fmla="*/ 0 w 1356178"/>
              <a:gd name="connsiteY4" fmla="*/ 35221 h 1060220"/>
              <a:gd name="connsiteX0" fmla="*/ 0 w 1367080"/>
              <a:gd name="connsiteY0" fmla="*/ 31808 h 1056807"/>
              <a:gd name="connsiteX1" fmla="*/ 1367080 w 1367080"/>
              <a:gd name="connsiteY1" fmla="*/ 306600 h 1056807"/>
              <a:gd name="connsiteX2" fmla="*/ 809177 w 1367080"/>
              <a:gd name="connsiteY2" fmla="*/ 1056807 h 1056807"/>
              <a:gd name="connsiteX3" fmla="*/ 212007 w 1367080"/>
              <a:gd name="connsiteY3" fmla="*/ 945019 h 1056807"/>
              <a:gd name="connsiteX4" fmla="*/ 0 w 1367080"/>
              <a:gd name="connsiteY4" fmla="*/ 31808 h 1056807"/>
              <a:gd name="connsiteX0" fmla="*/ 0 w 1367080"/>
              <a:gd name="connsiteY0" fmla="*/ 31808 h 1057016"/>
              <a:gd name="connsiteX1" fmla="*/ 1367080 w 1367080"/>
              <a:gd name="connsiteY1" fmla="*/ 306600 h 1057016"/>
              <a:gd name="connsiteX2" fmla="*/ 825365 w 1367080"/>
              <a:gd name="connsiteY2" fmla="*/ 1057016 h 1057016"/>
              <a:gd name="connsiteX3" fmla="*/ 212007 w 1367080"/>
              <a:gd name="connsiteY3" fmla="*/ 945019 h 1057016"/>
              <a:gd name="connsiteX4" fmla="*/ 0 w 1367080"/>
              <a:gd name="connsiteY4" fmla="*/ 31808 h 1057016"/>
              <a:gd name="connsiteX0" fmla="*/ 0 w 1367080"/>
              <a:gd name="connsiteY0" fmla="*/ 31808 h 1057016"/>
              <a:gd name="connsiteX1" fmla="*/ 1367080 w 1367080"/>
              <a:gd name="connsiteY1" fmla="*/ 306600 h 1057016"/>
              <a:gd name="connsiteX2" fmla="*/ 825365 w 1367080"/>
              <a:gd name="connsiteY2" fmla="*/ 1057016 h 1057016"/>
              <a:gd name="connsiteX3" fmla="*/ 200314 w 1367080"/>
              <a:gd name="connsiteY3" fmla="*/ 934282 h 1057016"/>
              <a:gd name="connsiteX4" fmla="*/ 0 w 1367080"/>
              <a:gd name="connsiteY4" fmla="*/ 31808 h 1057016"/>
              <a:gd name="connsiteX0" fmla="*/ 0 w 1341528"/>
              <a:gd name="connsiteY0" fmla="*/ 31606 h 1058352"/>
              <a:gd name="connsiteX1" fmla="*/ 1341528 w 1341528"/>
              <a:gd name="connsiteY1" fmla="*/ 307936 h 1058352"/>
              <a:gd name="connsiteX2" fmla="*/ 799813 w 1341528"/>
              <a:gd name="connsiteY2" fmla="*/ 1058352 h 1058352"/>
              <a:gd name="connsiteX3" fmla="*/ 174762 w 1341528"/>
              <a:gd name="connsiteY3" fmla="*/ 935618 h 1058352"/>
              <a:gd name="connsiteX4" fmla="*/ 0 w 1341528"/>
              <a:gd name="connsiteY4" fmla="*/ 31606 h 105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1528" h="1058352">
                <a:moveTo>
                  <a:pt x="0" y="31606"/>
                </a:moveTo>
                <a:cubicBezTo>
                  <a:pt x="443487" y="-63472"/>
                  <a:pt x="956711" y="63835"/>
                  <a:pt x="1341528" y="307936"/>
                </a:cubicBezTo>
                <a:lnTo>
                  <a:pt x="799813" y="1058352"/>
                </a:lnTo>
                <a:cubicBezTo>
                  <a:pt x="622575" y="940607"/>
                  <a:pt x="380159" y="889501"/>
                  <a:pt x="174762" y="935618"/>
                </a:cubicBezTo>
                <a:cubicBezTo>
                  <a:pt x="110186" y="622326"/>
                  <a:pt x="64576" y="344898"/>
                  <a:pt x="0" y="31606"/>
                </a:cubicBezTo>
                <a:close/>
              </a:path>
            </a:pathLst>
          </a:custGeom>
          <a:pattFill prst="sphere">
            <a:fgClr>
              <a:srgbClr val="79BACE"/>
            </a:fgClr>
            <a:bgClr>
              <a:srgbClr val="4299B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8" name="空心弧 31"/>
          <p:cNvSpPr/>
          <p:nvPr/>
        </p:nvSpPr>
        <p:spPr>
          <a:xfrm rot="150925" flipH="1">
            <a:off x="2691714" y="2928070"/>
            <a:ext cx="3528392" cy="3528392"/>
          </a:xfrm>
          <a:prstGeom prst="blockArc">
            <a:avLst>
              <a:gd name="adj1" fmla="val 13623085"/>
              <a:gd name="adj2" fmla="val 16436497"/>
              <a:gd name="adj3" fmla="val 27299"/>
            </a:avLst>
          </a:prstGeom>
          <a:pattFill prst="sphere">
            <a:fgClr>
              <a:schemeClr val="accent6">
                <a:lumMod val="75000"/>
              </a:schemeClr>
            </a:fgClr>
            <a:bgClr>
              <a:srgbClr val="B4560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9" name="空心弧 18"/>
          <p:cNvSpPr/>
          <p:nvPr/>
        </p:nvSpPr>
        <p:spPr>
          <a:xfrm rot="9720477" flipH="1">
            <a:off x="3099017" y="1540798"/>
            <a:ext cx="1420141" cy="1435219"/>
          </a:xfrm>
          <a:custGeom>
            <a:avLst/>
            <a:gdLst>
              <a:gd name="connsiteX0" fmla="*/ 48535 w 3397923"/>
              <a:gd name="connsiteY0" fmla="*/ 1297350 h 3402067"/>
              <a:gd name="connsiteX1" fmla="*/ 1179243 w 3397923"/>
              <a:gd name="connsiteY1" fmla="*/ 81543 h 3402067"/>
              <a:gd name="connsiteX2" fmla="*/ 1461429 w 3397923"/>
              <a:gd name="connsiteY2" fmla="*/ 960862 h 3402067"/>
              <a:gd name="connsiteX3" fmla="*/ 945579 w 3397923"/>
              <a:gd name="connsiteY3" fmla="*/ 1516762 h 3402067"/>
              <a:gd name="connsiteX4" fmla="*/ 48535 w 3397923"/>
              <a:gd name="connsiteY4" fmla="*/ 1297350 h 3402067"/>
              <a:gd name="connsiteX0" fmla="*/ 0 w 1420141"/>
              <a:gd name="connsiteY0" fmla="*/ 1215807 h 1435219"/>
              <a:gd name="connsiteX1" fmla="*/ 1130708 w 1420141"/>
              <a:gd name="connsiteY1" fmla="*/ 0 h 1435219"/>
              <a:gd name="connsiteX2" fmla="*/ 1420141 w 1420141"/>
              <a:gd name="connsiteY2" fmla="*/ 876965 h 1435219"/>
              <a:gd name="connsiteX3" fmla="*/ 897044 w 1420141"/>
              <a:gd name="connsiteY3" fmla="*/ 1435219 h 1435219"/>
              <a:gd name="connsiteX4" fmla="*/ 0 w 1420141"/>
              <a:gd name="connsiteY4" fmla="*/ 1215807 h 143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0141" h="1435219">
                <a:moveTo>
                  <a:pt x="0" y="1215807"/>
                </a:moveTo>
                <a:cubicBezTo>
                  <a:pt x="140180" y="641294"/>
                  <a:pt x="568337" y="180913"/>
                  <a:pt x="1130708" y="0"/>
                </a:cubicBezTo>
                <a:cubicBezTo>
                  <a:pt x="1224770" y="293106"/>
                  <a:pt x="1326079" y="583859"/>
                  <a:pt x="1420141" y="876965"/>
                </a:cubicBezTo>
                <a:cubicBezTo>
                  <a:pt x="1163510" y="959762"/>
                  <a:pt x="960934" y="1172610"/>
                  <a:pt x="897044" y="1435219"/>
                </a:cubicBezTo>
                <a:lnTo>
                  <a:pt x="0" y="1215807"/>
                </a:lnTo>
                <a:close/>
              </a:path>
            </a:pathLst>
          </a:custGeom>
          <a:pattFill prst="sphere">
            <a:fgClr>
              <a:srgbClr val="8E8A98"/>
            </a:fgClr>
            <a:bgClr>
              <a:srgbClr val="7C7787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1" name="空心弧 9"/>
          <p:cNvSpPr/>
          <p:nvPr/>
        </p:nvSpPr>
        <p:spPr>
          <a:xfrm rot="13391097" flipH="1">
            <a:off x="759216" y="2503766"/>
            <a:ext cx="3017653" cy="1940902"/>
          </a:xfrm>
          <a:custGeom>
            <a:avLst/>
            <a:gdLst>
              <a:gd name="connsiteX0" fmla="*/ 496666 w 3528392"/>
              <a:gd name="connsiteY0" fmla="*/ 537104 h 3528392"/>
              <a:gd name="connsiteX1" fmla="*/ 2526952 w 3528392"/>
              <a:gd name="connsiteY1" fmla="*/ 173413 h 3528392"/>
              <a:gd name="connsiteX2" fmla="*/ 3514624 w 3528392"/>
              <a:gd name="connsiteY2" fmla="*/ 1984169 h 3528392"/>
              <a:gd name="connsiteX3" fmla="*/ 2571774 w 3528392"/>
              <a:gd name="connsiteY3" fmla="*/ 1865683 h 3528392"/>
              <a:gd name="connsiteX4" fmla="*/ 2116102 w 3528392"/>
              <a:gd name="connsiteY4" fmla="*/ 1030273 h 3528392"/>
              <a:gd name="connsiteX5" fmla="*/ 1179410 w 3528392"/>
              <a:gd name="connsiteY5" fmla="*/ 1198066 h 3528392"/>
              <a:gd name="connsiteX6" fmla="*/ 496666 w 3528392"/>
              <a:gd name="connsiteY6" fmla="*/ 537104 h 3528392"/>
              <a:gd name="connsiteX0" fmla="*/ 0 w 3031791"/>
              <a:gd name="connsiteY0" fmla="*/ 537160 h 1984225"/>
              <a:gd name="connsiteX1" fmla="*/ 2030286 w 3031791"/>
              <a:gd name="connsiteY1" fmla="*/ 173469 h 1984225"/>
              <a:gd name="connsiteX2" fmla="*/ 3017958 w 3031791"/>
              <a:gd name="connsiteY2" fmla="*/ 1984225 h 1984225"/>
              <a:gd name="connsiteX3" fmla="*/ 2075108 w 3031791"/>
              <a:gd name="connsiteY3" fmla="*/ 1865739 h 1984225"/>
              <a:gd name="connsiteX4" fmla="*/ 1619436 w 3031791"/>
              <a:gd name="connsiteY4" fmla="*/ 1030329 h 1984225"/>
              <a:gd name="connsiteX5" fmla="*/ 675692 w 3031791"/>
              <a:gd name="connsiteY5" fmla="*/ 1188238 h 1984225"/>
              <a:gd name="connsiteX6" fmla="*/ 0 w 3031791"/>
              <a:gd name="connsiteY6" fmla="*/ 537160 h 1984225"/>
              <a:gd name="connsiteX0" fmla="*/ 0 w 3017653"/>
              <a:gd name="connsiteY0" fmla="*/ 506981 h 1940902"/>
              <a:gd name="connsiteX1" fmla="*/ 2019761 w 3017653"/>
              <a:gd name="connsiteY1" fmla="*/ 130146 h 1940902"/>
              <a:gd name="connsiteX2" fmla="*/ 3007433 w 3017653"/>
              <a:gd name="connsiteY2" fmla="*/ 1940902 h 1940902"/>
              <a:gd name="connsiteX3" fmla="*/ 2064583 w 3017653"/>
              <a:gd name="connsiteY3" fmla="*/ 1822416 h 1940902"/>
              <a:gd name="connsiteX4" fmla="*/ 1608911 w 3017653"/>
              <a:gd name="connsiteY4" fmla="*/ 987006 h 1940902"/>
              <a:gd name="connsiteX5" fmla="*/ 665167 w 3017653"/>
              <a:gd name="connsiteY5" fmla="*/ 1144915 h 1940902"/>
              <a:gd name="connsiteX6" fmla="*/ 0 w 3017653"/>
              <a:gd name="connsiteY6" fmla="*/ 506981 h 194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7653" h="1940902">
                <a:moveTo>
                  <a:pt x="0" y="506981"/>
                </a:moveTo>
                <a:cubicBezTo>
                  <a:pt x="528025" y="-38445"/>
                  <a:pt x="1518522" y="-108841"/>
                  <a:pt x="2019761" y="130146"/>
                </a:cubicBezTo>
                <a:cubicBezTo>
                  <a:pt x="2521000" y="369133"/>
                  <a:pt x="3102089" y="1187682"/>
                  <a:pt x="3007433" y="1940902"/>
                </a:cubicBezTo>
                <a:lnTo>
                  <a:pt x="2064583" y="1822416"/>
                </a:lnTo>
                <a:cubicBezTo>
                  <a:pt x="2108253" y="1474911"/>
                  <a:pt x="1924722" y="1138433"/>
                  <a:pt x="1608911" y="987006"/>
                </a:cubicBezTo>
                <a:cubicBezTo>
                  <a:pt x="1293099" y="835579"/>
                  <a:pt x="908776" y="893277"/>
                  <a:pt x="665167" y="1144915"/>
                </a:cubicBezTo>
                <a:lnTo>
                  <a:pt x="0" y="506981"/>
                </a:lnTo>
                <a:close/>
              </a:path>
            </a:pathLst>
          </a:custGeom>
          <a:pattFill prst="sphere">
            <a:fgClr>
              <a:srgbClr val="FB7582"/>
            </a:fgClr>
            <a:bgClr>
              <a:srgbClr val="FA3B4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2" name="空心弧 9"/>
          <p:cNvSpPr/>
          <p:nvPr/>
        </p:nvSpPr>
        <p:spPr>
          <a:xfrm rot="19963209" flipH="1">
            <a:off x="2989820" y="2976651"/>
            <a:ext cx="1687447" cy="1162619"/>
          </a:xfrm>
          <a:custGeom>
            <a:avLst/>
            <a:gdLst>
              <a:gd name="connsiteX0" fmla="*/ 956375 w 3528392"/>
              <a:gd name="connsiteY0" fmla="*/ 195817 h 3528392"/>
              <a:gd name="connsiteX1" fmla="*/ 2851221 w 3528392"/>
              <a:gd name="connsiteY1" fmla="*/ 374677 h 3528392"/>
              <a:gd name="connsiteX2" fmla="*/ 2269880 w 3528392"/>
              <a:gd name="connsiteY2" fmla="*/ 1117792 h 3528392"/>
              <a:gd name="connsiteX3" fmla="*/ 1388398 w 3528392"/>
              <a:gd name="connsiteY3" fmla="*/ 1034587 h 3528392"/>
              <a:gd name="connsiteX4" fmla="*/ 956375 w 3528392"/>
              <a:gd name="connsiteY4" fmla="*/ 195817 h 3528392"/>
              <a:gd name="connsiteX0" fmla="*/ 0 w 1694433"/>
              <a:gd name="connsiteY0" fmla="*/ 292140 h 1214115"/>
              <a:gd name="connsiteX1" fmla="*/ 1694433 w 1694433"/>
              <a:gd name="connsiteY1" fmla="*/ 268780 h 1214115"/>
              <a:gd name="connsiteX2" fmla="*/ 1313505 w 1694433"/>
              <a:gd name="connsiteY2" fmla="*/ 1214115 h 1214115"/>
              <a:gd name="connsiteX3" fmla="*/ 432023 w 1694433"/>
              <a:gd name="connsiteY3" fmla="*/ 1130910 h 1214115"/>
              <a:gd name="connsiteX4" fmla="*/ 0 w 1694433"/>
              <a:gd name="connsiteY4" fmla="*/ 292140 h 1214115"/>
              <a:gd name="connsiteX0" fmla="*/ 0 w 1694433"/>
              <a:gd name="connsiteY0" fmla="*/ 292140 h 1130910"/>
              <a:gd name="connsiteX1" fmla="*/ 1694433 w 1694433"/>
              <a:gd name="connsiteY1" fmla="*/ 268780 h 1130910"/>
              <a:gd name="connsiteX2" fmla="*/ 1353747 w 1694433"/>
              <a:gd name="connsiteY2" fmla="*/ 1051913 h 1130910"/>
              <a:gd name="connsiteX3" fmla="*/ 432023 w 1694433"/>
              <a:gd name="connsiteY3" fmla="*/ 1130910 h 1130910"/>
              <a:gd name="connsiteX4" fmla="*/ 0 w 1694433"/>
              <a:gd name="connsiteY4" fmla="*/ 292140 h 1130910"/>
              <a:gd name="connsiteX0" fmla="*/ 0 w 1694433"/>
              <a:gd name="connsiteY0" fmla="*/ 292140 h 1130910"/>
              <a:gd name="connsiteX1" fmla="*/ 1694433 w 1694433"/>
              <a:gd name="connsiteY1" fmla="*/ 268780 h 1130910"/>
              <a:gd name="connsiteX2" fmla="*/ 1513582 w 1694433"/>
              <a:gd name="connsiteY2" fmla="*/ 1041093 h 1130910"/>
              <a:gd name="connsiteX3" fmla="*/ 432023 w 1694433"/>
              <a:gd name="connsiteY3" fmla="*/ 1130910 h 1130910"/>
              <a:gd name="connsiteX4" fmla="*/ 0 w 1694433"/>
              <a:gd name="connsiteY4" fmla="*/ 292140 h 1130910"/>
              <a:gd name="connsiteX0" fmla="*/ 0 w 1694433"/>
              <a:gd name="connsiteY0" fmla="*/ 292140 h 1137683"/>
              <a:gd name="connsiteX1" fmla="*/ 1694433 w 1694433"/>
              <a:gd name="connsiteY1" fmla="*/ 268780 h 1137683"/>
              <a:gd name="connsiteX2" fmla="*/ 1513582 w 1694433"/>
              <a:gd name="connsiteY2" fmla="*/ 1041093 h 1137683"/>
              <a:gd name="connsiteX3" fmla="*/ 435516 w 1694433"/>
              <a:gd name="connsiteY3" fmla="*/ 1137683 h 1137683"/>
              <a:gd name="connsiteX4" fmla="*/ 0 w 1694433"/>
              <a:gd name="connsiteY4" fmla="*/ 292140 h 1137683"/>
              <a:gd name="connsiteX0" fmla="*/ 0 w 1694433"/>
              <a:gd name="connsiteY0" fmla="*/ 292140 h 1168266"/>
              <a:gd name="connsiteX1" fmla="*/ 1694433 w 1694433"/>
              <a:gd name="connsiteY1" fmla="*/ 268780 h 1168266"/>
              <a:gd name="connsiteX2" fmla="*/ 1513582 w 1694433"/>
              <a:gd name="connsiteY2" fmla="*/ 1041093 h 1168266"/>
              <a:gd name="connsiteX3" fmla="*/ 442714 w 1694433"/>
              <a:gd name="connsiteY3" fmla="*/ 1168266 h 1168266"/>
              <a:gd name="connsiteX4" fmla="*/ 0 w 1694433"/>
              <a:gd name="connsiteY4" fmla="*/ 292140 h 1168266"/>
              <a:gd name="connsiteX0" fmla="*/ 0 w 1687447"/>
              <a:gd name="connsiteY0" fmla="*/ 300038 h 1162619"/>
              <a:gd name="connsiteX1" fmla="*/ 1687447 w 1687447"/>
              <a:gd name="connsiteY1" fmla="*/ 263133 h 1162619"/>
              <a:gd name="connsiteX2" fmla="*/ 1506596 w 1687447"/>
              <a:gd name="connsiteY2" fmla="*/ 1035446 h 1162619"/>
              <a:gd name="connsiteX3" fmla="*/ 435728 w 1687447"/>
              <a:gd name="connsiteY3" fmla="*/ 1162619 h 1162619"/>
              <a:gd name="connsiteX4" fmla="*/ 0 w 1687447"/>
              <a:gd name="connsiteY4" fmla="*/ 300038 h 116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7447" h="1162619">
                <a:moveTo>
                  <a:pt x="0" y="300038"/>
                </a:moveTo>
                <a:cubicBezTo>
                  <a:pt x="612370" y="-15374"/>
                  <a:pt x="1144912" y="-161294"/>
                  <a:pt x="1687447" y="263133"/>
                </a:cubicBezTo>
                <a:cubicBezTo>
                  <a:pt x="1493667" y="510838"/>
                  <a:pt x="1700376" y="787741"/>
                  <a:pt x="1506596" y="1035446"/>
                </a:cubicBezTo>
                <a:cubicBezTo>
                  <a:pt x="1254209" y="838003"/>
                  <a:pt x="720602" y="1015889"/>
                  <a:pt x="435728" y="1162619"/>
                </a:cubicBezTo>
                <a:lnTo>
                  <a:pt x="0" y="300038"/>
                </a:lnTo>
                <a:close/>
              </a:path>
            </a:pathLst>
          </a:custGeom>
          <a:pattFill prst="sphere">
            <a:fgClr>
              <a:srgbClr val="FB7582"/>
            </a:fgClr>
            <a:bgClr>
              <a:srgbClr val="FA3B4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106245" y="4721482"/>
            <a:ext cx="2641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b="1" dirty="0" smtClean="0">
                <a:solidFill>
                  <a:schemeClr val="tx2"/>
                </a:solidFill>
                <a:latin typeface="Arial Narrow" pitchFamily="34" charset="0"/>
              </a:rPr>
              <a:t>ЭФФЕКТИВНОСТЬ 11-30%</a:t>
            </a:r>
            <a:endParaRPr lang="zh-CN" altLang="en-US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004048" y="649105"/>
            <a:ext cx="2651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b="1" dirty="0" smtClean="0">
                <a:solidFill>
                  <a:schemeClr val="tx2"/>
                </a:solidFill>
                <a:latin typeface="Arial Narrow" pitchFamily="34" charset="0"/>
              </a:rPr>
              <a:t>ЭФФЕКТИВНОСТЬ 31-70%</a:t>
            </a:r>
            <a:endParaRPr lang="zh-CN" altLang="en-US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87246" y="620705"/>
            <a:ext cx="3209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b="1" dirty="0" smtClean="0">
                <a:solidFill>
                  <a:schemeClr val="tx2"/>
                </a:solidFill>
                <a:latin typeface="Arial Narrow" pitchFamily="34" charset="0"/>
              </a:rPr>
              <a:t>ЭФФЕКТИВНОСТЬ СВЫШЕ 70%</a:t>
            </a:r>
            <a:endParaRPr lang="zh-CN" altLang="en-US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6" name="Заголовок 1"/>
          <p:cNvSpPr>
            <a:spLocks noGrp="1"/>
          </p:cNvSpPr>
          <p:nvPr>
            <p:ph type="title"/>
          </p:nvPr>
        </p:nvSpPr>
        <p:spPr>
          <a:xfrm>
            <a:off x="457199" y="128792"/>
            <a:ext cx="8229600" cy="529568"/>
          </a:xfrm>
        </p:spPr>
        <p:txBody>
          <a:bodyPr>
            <a:normAutofit/>
          </a:bodyPr>
          <a:lstStyle/>
          <a:p>
            <a:r>
              <a:rPr lang="ru-RU" sz="2000" b="1" cap="all" dirty="0" smtClean="0">
                <a:solidFill>
                  <a:schemeClr val="tx2"/>
                </a:solidFill>
                <a:latin typeface="Arial Narrow" pitchFamily="34" charset="0"/>
              </a:rPr>
              <a:t>эффективность </a:t>
            </a:r>
            <a:r>
              <a:rPr lang="ru-RU" sz="2000" b="1" cap="all" dirty="0">
                <a:solidFill>
                  <a:schemeClr val="tx2"/>
                </a:solidFill>
                <a:latin typeface="Arial Narrow" pitchFamily="34" charset="0"/>
              </a:rPr>
              <a:t>уведомлений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364088" y="3542341"/>
            <a:ext cx="1586332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4800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      </a:t>
            </a:r>
            <a:r>
              <a:rPr lang="ru-RU" altLang="zh-CN" sz="4400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131</a:t>
            </a:r>
          </a:p>
          <a:p>
            <a:r>
              <a:rPr lang="ru-RU" altLang="zh-CN" sz="1500" b="1" dirty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 </a:t>
            </a:r>
            <a:r>
              <a:rPr lang="ru-RU" altLang="zh-CN" sz="1500" b="1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      ПРОЦЕДУРА</a:t>
            </a:r>
            <a:endParaRPr lang="zh-CN" altLang="en-US" sz="1500" dirty="0">
              <a:solidFill>
                <a:schemeClr val="bg1"/>
              </a:solidFill>
              <a:latin typeface="Niagara Solid" pitchFamily="82" charset="0"/>
              <a:cs typeface="FreesiaUPC" pitchFamily="34" charset="-34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447917" y="933857"/>
            <a:ext cx="1442639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4800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      </a:t>
            </a:r>
            <a:r>
              <a:rPr lang="ru-RU" altLang="zh-CN" sz="4400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55</a:t>
            </a:r>
          </a:p>
          <a:p>
            <a:r>
              <a:rPr lang="ru-RU" altLang="zh-CN" sz="1500" b="1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      ПРОЦЕДУР</a:t>
            </a:r>
            <a:endParaRPr lang="zh-CN" altLang="en-US" sz="1500" dirty="0">
              <a:solidFill>
                <a:schemeClr val="bg1"/>
              </a:solidFill>
              <a:latin typeface="Niagara Solid" pitchFamily="82" charset="0"/>
              <a:cs typeface="FreesiaUPC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772315" y="915566"/>
            <a:ext cx="152862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4800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      </a:t>
            </a:r>
            <a:r>
              <a:rPr lang="ru-RU" altLang="zh-CN" sz="4400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91</a:t>
            </a:r>
          </a:p>
          <a:p>
            <a:r>
              <a:rPr lang="ru-RU" altLang="zh-CN" sz="1500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     </a:t>
            </a:r>
            <a:r>
              <a:rPr lang="ru-RU" altLang="zh-CN" sz="1500" b="1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ПРОЦЕДУРА</a:t>
            </a:r>
            <a:endParaRPr lang="zh-CN" altLang="en-US" sz="1500" b="1" dirty="0">
              <a:solidFill>
                <a:schemeClr val="bg1"/>
              </a:solidFill>
              <a:latin typeface="Niagara Solid" pitchFamily="82" charset="0"/>
              <a:cs typeface="FreesiaUPC" pitchFamily="34" charset="-34"/>
            </a:endParaRPr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20" y="4232794"/>
            <a:ext cx="919019" cy="919018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761209" y="3399497"/>
            <a:ext cx="1442639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4800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      </a:t>
            </a:r>
            <a:r>
              <a:rPr lang="ru-RU" altLang="zh-CN" sz="4400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47</a:t>
            </a:r>
          </a:p>
          <a:p>
            <a:r>
              <a:rPr lang="ru-RU" altLang="zh-CN" sz="1500" b="1" dirty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 </a:t>
            </a:r>
            <a:r>
              <a:rPr lang="ru-RU" altLang="zh-CN" sz="1500" b="1" dirty="0" smtClean="0">
                <a:solidFill>
                  <a:schemeClr val="bg1"/>
                </a:solidFill>
                <a:latin typeface="Niagara Solid" pitchFamily="82" charset="0"/>
                <a:cs typeface="FreesiaUPC" pitchFamily="34" charset="-34"/>
              </a:rPr>
              <a:t>     ПРОЦЕДУР</a:t>
            </a:r>
            <a:endParaRPr lang="zh-CN" altLang="en-US" sz="1500" dirty="0">
              <a:solidFill>
                <a:schemeClr val="bg1"/>
              </a:solidFill>
              <a:latin typeface="Niagara Solid" pitchFamily="82" charset="0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50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14"/>
          <p:cNvSpPr/>
          <p:nvPr/>
        </p:nvSpPr>
        <p:spPr>
          <a:xfrm flipH="1">
            <a:off x="107504" y="987574"/>
            <a:ext cx="455622" cy="538803"/>
          </a:xfrm>
          <a:prstGeom prst="rtTriangl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14"/>
          <p:cNvSpPr/>
          <p:nvPr/>
        </p:nvSpPr>
        <p:spPr>
          <a:xfrm flipH="1">
            <a:off x="4861854" y="987574"/>
            <a:ext cx="468039" cy="543129"/>
          </a:xfrm>
          <a:prstGeom prst="rtTriangl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直角三角形 16"/>
          <p:cNvSpPr/>
          <p:nvPr/>
        </p:nvSpPr>
        <p:spPr>
          <a:xfrm>
            <a:off x="8460432" y="987574"/>
            <a:ext cx="412511" cy="549945"/>
          </a:xfrm>
          <a:prstGeom prst="rtTriangl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梯形 3"/>
          <p:cNvSpPr/>
          <p:nvPr/>
        </p:nvSpPr>
        <p:spPr>
          <a:xfrm rot="10800000">
            <a:off x="5504282" y="627535"/>
            <a:ext cx="2723943" cy="379810"/>
          </a:xfrm>
          <a:prstGeom prst="trapezoid">
            <a:avLst>
              <a:gd name="adj" fmla="val 32984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梯形 3"/>
          <p:cNvSpPr/>
          <p:nvPr/>
        </p:nvSpPr>
        <p:spPr>
          <a:xfrm rot="10800000">
            <a:off x="814287" y="627534"/>
            <a:ext cx="2723943" cy="379810"/>
          </a:xfrm>
          <a:prstGeom prst="trapezoid">
            <a:avLst>
              <a:gd name="adj" fmla="val 32984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97966"/>
            <a:ext cx="8229600" cy="529568"/>
          </a:xfrm>
        </p:spPr>
        <p:txBody>
          <a:bodyPr>
            <a:normAutofit/>
          </a:bodyPr>
          <a:lstStyle/>
          <a:p>
            <a:r>
              <a:rPr lang="ru-RU" sz="2000" b="1" cap="all" dirty="0" smtClean="0">
                <a:solidFill>
                  <a:schemeClr val="tx2"/>
                </a:solidFill>
                <a:latin typeface="Arial Narrow" pitchFamily="34" charset="0"/>
              </a:rPr>
              <a:t>Топ 5 эффективных/неэффективных запусков</a:t>
            </a:r>
            <a:endParaRPr lang="ru-RU" sz="2000" b="1" cap="all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" name="矩形 6"/>
          <p:cNvSpPr/>
          <p:nvPr/>
        </p:nvSpPr>
        <p:spPr>
          <a:xfrm>
            <a:off x="0" y="1491630"/>
            <a:ext cx="9144000" cy="32158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 rot="5400000">
            <a:off x="126193" y="1433987"/>
            <a:ext cx="4100130" cy="3207305"/>
          </a:xfrm>
          <a:prstGeom prst="rect">
            <a:avLst/>
          </a:prstGeom>
          <a:gradFill>
            <a:gsLst>
              <a:gs pos="99000">
                <a:srgbClr val="FFC000"/>
              </a:gs>
              <a:gs pos="2000">
                <a:srgbClr val="FFC000"/>
              </a:gs>
              <a:gs pos="100000">
                <a:schemeClr val="bg1"/>
              </a:gs>
              <a:gs pos="0">
                <a:schemeClr val="bg1"/>
              </a:gs>
            </a:gsLst>
            <a:lin ang="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直角三角形 15"/>
          <p:cNvSpPr/>
          <p:nvPr/>
        </p:nvSpPr>
        <p:spPr>
          <a:xfrm flipH="1" flipV="1">
            <a:off x="107503" y="4707448"/>
            <a:ext cx="465103" cy="380256"/>
          </a:xfrm>
          <a:prstGeom prst="rtTriangl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6"/>
          <p:cNvSpPr/>
          <p:nvPr/>
        </p:nvSpPr>
        <p:spPr>
          <a:xfrm>
            <a:off x="3779912" y="952827"/>
            <a:ext cx="432048" cy="538803"/>
          </a:xfrm>
          <a:prstGeom prst="rtTriangl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直角三角形 17"/>
          <p:cNvSpPr/>
          <p:nvPr/>
        </p:nvSpPr>
        <p:spPr>
          <a:xfrm flipV="1">
            <a:off x="3779912" y="4707448"/>
            <a:ext cx="432048" cy="384582"/>
          </a:xfrm>
          <a:prstGeom prst="rtTriangl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8"/>
          <p:cNvSpPr/>
          <p:nvPr/>
        </p:nvSpPr>
        <p:spPr>
          <a:xfrm>
            <a:off x="1168352" y="627534"/>
            <a:ext cx="1891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ЭФФЕКТИВНЫЕ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矩形 7"/>
          <p:cNvSpPr/>
          <p:nvPr/>
        </p:nvSpPr>
        <p:spPr>
          <a:xfrm rot="5400000">
            <a:off x="4846505" y="1474536"/>
            <a:ext cx="4104455" cy="3130536"/>
          </a:xfrm>
          <a:prstGeom prst="rect">
            <a:avLst/>
          </a:prstGeom>
          <a:gradFill>
            <a:gsLst>
              <a:gs pos="99000">
                <a:srgbClr val="FFC000"/>
              </a:gs>
              <a:gs pos="2000">
                <a:srgbClr val="FFC000"/>
              </a:gs>
              <a:gs pos="100000">
                <a:schemeClr val="bg1"/>
              </a:gs>
              <a:gs pos="0">
                <a:schemeClr val="bg1"/>
              </a:gs>
            </a:gsLst>
            <a:lin ang="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9" name="直角三角形 15"/>
          <p:cNvSpPr/>
          <p:nvPr/>
        </p:nvSpPr>
        <p:spPr>
          <a:xfrm flipH="1" flipV="1">
            <a:off x="4942802" y="4707448"/>
            <a:ext cx="390663" cy="380256"/>
          </a:xfrm>
          <a:prstGeom prst="rtTriangl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直角三角形 17"/>
          <p:cNvSpPr/>
          <p:nvPr/>
        </p:nvSpPr>
        <p:spPr>
          <a:xfrm flipV="1">
            <a:off x="8460432" y="4711774"/>
            <a:ext cx="390663" cy="380256"/>
          </a:xfrm>
          <a:prstGeom prst="rtTriangl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18"/>
          <p:cNvSpPr/>
          <p:nvPr/>
        </p:nvSpPr>
        <p:spPr>
          <a:xfrm>
            <a:off x="5814804" y="627534"/>
            <a:ext cx="21784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НЕЭФФЕКТИВНЫЕ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16092" y="1110679"/>
            <a:ext cx="30443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1400" b="1" dirty="0">
                <a:latin typeface="Arial Narrow" pitchFamily="34" charset="0"/>
              </a:rPr>
              <a:t>Занижение доходов согласно обналиченным денежным средствам</a:t>
            </a:r>
            <a:r>
              <a:rPr lang="ru-RU" sz="1400" b="1" dirty="0" smtClean="0">
                <a:latin typeface="Arial Narrow" pitchFamily="34" charset="0"/>
              </a:rPr>
              <a:t>;</a:t>
            </a:r>
          </a:p>
          <a:p>
            <a:pPr>
              <a:tabLst>
                <a:tab pos="92075" algn="l"/>
              </a:tabLst>
            </a:pPr>
            <a:endParaRPr lang="ru-RU" sz="600" b="1" dirty="0">
              <a:latin typeface="Arial Narrow" pitchFamily="34" charset="0"/>
            </a:endParaRPr>
          </a:p>
          <a:p>
            <a:pPr marL="92075" indent="-92075"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1400" b="1" dirty="0">
                <a:latin typeface="Arial Narrow" pitchFamily="34" charset="0"/>
              </a:rPr>
              <a:t>Занижение </a:t>
            </a:r>
            <a:r>
              <a:rPr lang="ru-RU" sz="1400" b="1" dirty="0" smtClean="0">
                <a:latin typeface="Arial Narrow" pitchFamily="34" charset="0"/>
              </a:rPr>
              <a:t>дохода </a:t>
            </a:r>
            <a:r>
              <a:rPr lang="ru-RU" sz="1400" b="1" dirty="0">
                <a:latin typeface="Arial Narrow" pitchFamily="34" charset="0"/>
              </a:rPr>
              <a:t>от списания обязательств при прекращении </a:t>
            </a:r>
            <a:r>
              <a:rPr lang="ru-RU" sz="1400" b="1" dirty="0" smtClean="0">
                <a:latin typeface="Arial Narrow" pitchFamily="34" charset="0"/>
              </a:rPr>
              <a:t>по </a:t>
            </a:r>
            <a:r>
              <a:rPr lang="ru-RU" sz="1400" b="1" dirty="0">
                <a:latin typeface="Arial Narrow" pitchFamily="34" charset="0"/>
              </a:rPr>
              <a:t>кредитам</a:t>
            </a:r>
            <a:r>
              <a:rPr lang="ru-RU" sz="1400" b="1" dirty="0" smtClean="0">
                <a:latin typeface="Arial Narrow" pitchFamily="34" charset="0"/>
              </a:rPr>
              <a:t>;</a:t>
            </a:r>
          </a:p>
          <a:p>
            <a:pPr>
              <a:tabLst>
                <a:tab pos="92075" algn="l"/>
              </a:tabLst>
            </a:pPr>
            <a:endParaRPr lang="ru-RU" sz="600" b="1" dirty="0">
              <a:latin typeface="Arial Narrow" pitchFamily="34" charset="0"/>
            </a:endParaRPr>
          </a:p>
          <a:p>
            <a:pPr marL="92075" indent="-92075"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1400" b="1" dirty="0">
                <a:latin typeface="Arial Narrow" pitchFamily="34" charset="0"/>
              </a:rPr>
              <a:t>Занижение доходов, </a:t>
            </a:r>
            <a:r>
              <a:rPr lang="ru-RU" sz="1400" b="1" dirty="0" smtClean="0">
                <a:latin typeface="Arial Narrow" pitchFamily="34" charset="0"/>
              </a:rPr>
              <a:t>по </a:t>
            </a:r>
            <a:r>
              <a:rPr lang="ru-RU" sz="1400" b="1" dirty="0">
                <a:latin typeface="Arial Narrow" pitchFamily="34" charset="0"/>
              </a:rPr>
              <a:t>возмещению командировочных расходов, а именно найму жилого </a:t>
            </a:r>
            <a:r>
              <a:rPr lang="ru-RU" sz="1400" b="1" dirty="0" smtClean="0">
                <a:latin typeface="Arial Narrow" pitchFamily="34" charset="0"/>
              </a:rPr>
              <a:t>помещения;</a:t>
            </a:r>
          </a:p>
          <a:p>
            <a:pPr>
              <a:tabLst>
                <a:tab pos="92075" algn="l"/>
              </a:tabLst>
            </a:pPr>
            <a:endParaRPr lang="ru-RU" sz="600" b="1" dirty="0">
              <a:latin typeface="Arial Narrow" pitchFamily="34" charset="0"/>
            </a:endParaRPr>
          </a:p>
          <a:p>
            <a:pPr marL="92075" indent="-92075"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1400" b="1" dirty="0">
                <a:latin typeface="Arial Narrow" pitchFamily="34" charset="0"/>
              </a:rPr>
              <a:t>Занижение оборота, выявленное на основе изучения сведений Комитета государственного имущества и приватизации</a:t>
            </a:r>
            <a:r>
              <a:rPr lang="ru-RU" sz="1400" b="1" dirty="0" smtClean="0">
                <a:latin typeface="Arial Narrow" pitchFamily="34" charset="0"/>
              </a:rPr>
              <a:t>;</a:t>
            </a:r>
          </a:p>
          <a:p>
            <a:pPr>
              <a:tabLst>
                <a:tab pos="92075" algn="l"/>
              </a:tabLst>
            </a:pPr>
            <a:endParaRPr lang="ru-RU" sz="600" b="1" dirty="0">
              <a:latin typeface="Arial Narrow" pitchFamily="34" charset="0"/>
            </a:endParaRPr>
          </a:p>
          <a:p>
            <a:pPr marL="92075" indent="-92075"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1400" b="1" dirty="0">
                <a:latin typeface="Arial Narrow" pitchFamily="34" charset="0"/>
              </a:rPr>
              <a:t>Арифметическая ошибка при заполнении декларации по ИПН</a:t>
            </a:r>
          </a:p>
        </p:txBody>
      </p:sp>
      <p:cxnSp>
        <p:nvCxnSpPr>
          <p:cNvPr id="60" name="直接连接符 13"/>
          <p:cNvCxnSpPr/>
          <p:nvPr/>
        </p:nvCxnSpPr>
        <p:spPr>
          <a:xfrm>
            <a:off x="5338743" y="4223509"/>
            <a:ext cx="3130538" cy="442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97115" y="1059582"/>
            <a:ext cx="304434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1400" b="1" dirty="0">
                <a:latin typeface="Arial Narrow" pitchFamily="34" charset="0"/>
              </a:rPr>
              <a:t>Занижение суммы НДС при сопоставлении с электронными счетами-фактурами, а также с</a:t>
            </a:r>
            <a:r>
              <a:rPr lang="ru-RU" sz="1400" b="1" dirty="0" smtClean="0">
                <a:latin typeface="Arial Narrow" pitchFamily="34" charset="0"/>
              </a:rPr>
              <a:t> реестрами </a:t>
            </a:r>
            <a:r>
              <a:rPr lang="ru-RU" sz="1400" b="1" dirty="0">
                <a:latin typeface="Arial Narrow" pitchFamily="34" charset="0"/>
              </a:rPr>
              <a:t>№ 300.07 ;</a:t>
            </a:r>
            <a:endParaRPr lang="ru-RU" sz="1400" b="1" dirty="0" smtClean="0">
              <a:latin typeface="Arial Narrow" pitchFamily="34" charset="0"/>
            </a:endParaRPr>
          </a:p>
          <a:p>
            <a:pPr>
              <a:tabLst>
                <a:tab pos="92075" algn="l"/>
              </a:tabLst>
            </a:pPr>
            <a:endParaRPr lang="ru-RU" sz="600" dirty="0" smtClean="0">
              <a:latin typeface="Arial Narrow" pitchFamily="34" charset="0"/>
            </a:endParaRPr>
          </a:p>
          <a:p>
            <a:pPr marL="92075" indent="-92075"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1400" b="1" dirty="0">
                <a:latin typeface="Arial Narrow" pitchFamily="34" charset="0"/>
              </a:rPr>
              <a:t>Арифметическая ошибка при заполнении декларации по НДС, влекущая занижение суммы </a:t>
            </a:r>
            <a:r>
              <a:rPr lang="ru-RU" sz="1400" b="1" dirty="0" smtClean="0">
                <a:latin typeface="Arial Narrow" pitchFamily="34" charset="0"/>
              </a:rPr>
              <a:t>НДС;</a:t>
            </a:r>
          </a:p>
          <a:p>
            <a:pPr>
              <a:tabLst>
                <a:tab pos="92075" algn="l"/>
              </a:tabLst>
            </a:pPr>
            <a:endParaRPr lang="ru-RU" sz="600" dirty="0" smtClean="0">
              <a:latin typeface="Arial Narrow" pitchFamily="34" charset="0"/>
            </a:endParaRPr>
          </a:p>
          <a:p>
            <a:pPr marL="92075" indent="-92075"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1400" b="1" dirty="0">
                <a:latin typeface="Arial Narrow" pitchFamily="34" charset="0"/>
              </a:rPr>
              <a:t>Занижение сумм текущих платежей по налогу на </a:t>
            </a:r>
            <a:r>
              <a:rPr lang="ru-RU" sz="1400" b="1" dirty="0" smtClean="0">
                <a:latin typeface="Arial Narrow" pitchFamily="34" charset="0"/>
              </a:rPr>
              <a:t>имущество;</a:t>
            </a:r>
          </a:p>
          <a:p>
            <a:pPr>
              <a:tabLst>
                <a:tab pos="92075" algn="l"/>
              </a:tabLst>
            </a:pPr>
            <a:endParaRPr lang="ru-RU" sz="600" dirty="0" smtClean="0">
              <a:latin typeface="Arial Narrow" pitchFamily="34" charset="0"/>
            </a:endParaRPr>
          </a:p>
          <a:p>
            <a:pPr marL="92075" indent="-92075"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1400" b="1" dirty="0">
                <a:latin typeface="Arial Narrow" pitchFamily="34" charset="0"/>
              </a:rPr>
              <a:t>Занижение суммы НДС выявленное при сопоставлении с электронными счетами-фактурами, со сведениями контрольно-кассовых </a:t>
            </a:r>
            <a:r>
              <a:rPr lang="ru-RU" sz="1400" b="1" dirty="0" smtClean="0">
                <a:latin typeface="Arial Narrow" pitchFamily="34" charset="0"/>
              </a:rPr>
              <a:t>машин;</a:t>
            </a:r>
            <a:endParaRPr lang="ru-RU" sz="500" b="1" dirty="0" smtClean="0">
              <a:latin typeface="Arial Narrow" pitchFamily="34" charset="0"/>
            </a:endParaRPr>
          </a:p>
          <a:p>
            <a:pPr marL="92075" indent="-92075">
              <a:buFont typeface="Arial" pitchFamily="34" charset="0"/>
              <a:buChar char="•"/>
              <a:tabLst>
                <a:tab pos="92075" algn="l"/>
              </a:tabLst>
            </a:pPr>
            <a:r>
              <a:rPr lang="ru-RU" sz="1400" b="1" dirty="0">
                <a:latin typeface="Arial Narrow" pitchFamily="34" charset="0"/>
              </a:rPr>
              <a:t>Занижение сумм НДС установленное при сверке с данными </a:t>
            </a:r>
            <a:r>
              <a:rPr lang="ru-RU" sz="1400" b="1" dirty="0" smtClean="0">
                <a:latin typeface="Arial Narrow" pitchFamily="34" charset="0"/>
              </a:rPr>
              <a:t>покупателей</a:t>
            </a:r>
            <a:endParaRPr lang="ru-RU" sz="1050" dirty="0">
              <a:latin typeface="Arial Narrow" pitchFamily="34" charset="0"/>
            </a:endParaRPr>
          </a:p>
        </p:txBody>
      </p:sp>
      <p:cxnSp>
        <p:nvCxnSpPr>
          <p:cNvPr id="21" name="直接连接符 13"/>
          <p:cNvCxnSpPr/>
          <p:nvPr/>
        </p:nvCxnSpPr>
        <p:spPr>
          <a:xfrm>
            <a:off x="539552" y="1991261"/>
            <a:ext cx="325605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13"/>
          <p:cNvCxnSpPr/>
          <p:nvPr/>
        </p:nvCxnSpPr>
        <p:spPr>
          <a:xfrm>
            <a:off x="608419" y="2715766"/>
            <a:ext cx="3130538" cy="442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13"/>
          <p:cNvCxnSpPr/>
          <p:nvPr/>
        </p:nvCxnSpPr>
        <p:spPr>
          <a:xfrm>
            <a:off x="595868" y="3219822"/>
            <a:ext cx="3130538" cy="442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13"/>
          <p:cNvCxnSpPr/>
          <p:nvPr/>
        </p:nvCxnSpPr>
        <p:spPr>
          <a:xfrm>
            <a:off x="595868" y="4155926"/>
            <a:ext cx="3130538" cy="442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13"/>
          <p:cNvCxnSpPr/>
          <p:nvPr/>
        </p:nvCxnSpPr>
        <p:spPr>
          <a:xfrm>
            <a:off x="5349431" y="1847245"/>
            <a:ext cx="3130538" cy="442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13"/>
          <p:cNvCxnSpPr/>
          <p:nvPr/>
        </p:nvCxnSpPr>
        <p:spPr>
          <a:xfrm>
            <a:off x="5358193" y="2567325"/>
            <a:ext cx="3130538" cy="442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13"/>
          <p:cNvCxnSpPr/>
          <p:nvPr/>
        </p:nvCxnSpPr>
        <p:spPr>
          <a:xfrm>
            <a:off x="5329893" y="3287405"/>
            <a:ext cx="3130538" cy="442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95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5686417" y="2926353"/>
            <a:ext cx="3457582" cy="96150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5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686417" y="1955144"/>
            <a:ext cx="3457582" cy="96150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2413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0" y="3435847"/>
            <a:ext cx="3422086" cy="961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2474344"/>
            <a:ext cx="3422086" cy="96150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5400000" flipH="1">
            <a:off x="3833365" y="2438895"/>
            <a:ext cx="4176462" cy="4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6200000" flipH="1">
            <a:off x="2646340" y="2582912"/>
            <a:ext cx="4176462" cy="18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5400000" flipH="1">
            <a:off x="2286300" y="3345284"/>
            <a:ext cx="4176462" cy="18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/>
        </p:blipFill>
        <p:spPr bwMode="auto">
          <a:xfrm rot="16200000" flipH="1">
            <a:off x="1152728" y="3254720"/>
            <a:ext cx="4176462" cy="362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422086" y="2427734"/>
            <a:ext cx="89639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2800" b="1" dirty="0" smtClean="0">
                <a:solidFill>
                  <a:srgbClr val="BF232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561</a:t>
            </a:r>
          </a:p>
          <a:p>
            <a:r>
              <a:rPr lang="ru-RU" altLang="zh-CN" sz="1200" b="1" dirty="0" smtClean="0">
                <a:solidFill>
                  <a:srgbClr val="BF232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ЖАЛОБА</a:t>
            </a:r>
          </a:p>
          <a:p>
            <a:r>
              <a:rPr lang="ru-RU" altLang="zh-CN" b="1" dirty="0" smtClean="0">
                <a:solidFill>
                  <a:srgbClr val="BF232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88,4%</a:t>
            </a:r>
            <a:endParaRPr lang="zh-CN" altLang="en-US" sz="400" b="1" dirty="0">
              <a:solidFill>
                <a:srgbClr val="BF232E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2785818"/>
            <a:ext cx="2808311" cy="40011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zh-CN" sz="2000" b="1" dirty="0" smtClean="0">
                <a:solidFill>
                  <a:schemeClr val="bg1"/>
                </a:solidFill>
                <a:latin typeface="Arial Narrow" pitchFamily="34" charset="0"/>
              </a:rPr>
              <a:t>В ПОЛЬЗУ ДГД И КГД</a:t>
            </a:r>
            <a:endParaRPr lang="zh-CN" altLang="en-US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燕尾形 7"/>
          <p:cNvSpPr/>
          <p:nvPr/>
        </p:nvSpPr>
        <p:spPr>
          <a:xfrm rot="5400000">
            <a:off x="4391200" y="1310623"/>
            <a:ext cx="319258" cy="319258"/>
          </a:xfrm>
          <a:prstGeom prst="chevron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50000">
                <a:srgbClr val="E5DADA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燕尾形 24"/>
          <p:cNvSpPr/>
          <p:nvPr/>
        </p:nvSpPr>
        <p:spPr>
          <a:xfrm rot="5400000">
            <a:off x="4391200" y="1632365"/>
            <a:ext cx="319258" cy="319258"/>
          </a:xfrm>
          <a:prstGeom prst="chevron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50000">
                <a:srgbClr val="E5DADA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燕尾形 25"/>
          <p:cNvSpPr/>
          <p:nvPr/>
        </p:nvSpPr>
        <p:spPr>
          <a:xfrm rot="5400000">
            <a:off x="4391200" y="1955144"/>
            <a:ext cx="319258" cy="319258"/>
          </a:xfrm>
          <a:prstGeom prst="chevron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50000">
                <a:srgbClr val="E5DADA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燕尾形 26"/>
          <p:cNvSpPr/>
          <p:nvPr/>
        </p:nvSpPr>
        <p:spPr>
          <a:xfrm rot="5400000">
            <a:off x="4391200" y="2276886"/>
            <a:ext cx="319258" cy="319258"/>
          </a:xfrm>
          <a:prstGeom prst="chevron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50000">
                <a:srgbClr val="E5DADA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燕尾形 27"/>
          <p:cNvSpPr/>
          <p:nvPr/>
        </p:nvSpPr>
        <p:spPr>
          <a:xfrm rot="5400000">
            <a:off x="4391200" y="2599902"/>
            <a:ext cx="319258" cy="319258"/>
          </a:xfrm>
          <a:prstGeom prst="chevron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50000">
                <a:srgbClr val="E5DADA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燕尾形 28"/>
          <p:cNvSpPr/>
          <p:nvPr/>
        </p:nvSpPr>
        <p:spPr>
          <a:xfrm rot="5400000">
            <a:off x="4391200" y="2921644"/>
            <a:ext cx="319258" cy="319258"/>
          </a:xfrm>
          <a:prstGeom prst="chevron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50000">
                <a:srgbClr val="E5DADA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燕尾形 29"/>
          <p:cNvSpPr/>
          <p:nvPr/>
        </p:nvSpPr>
        <p:spPr>
          <a:xfrm rot="5400000">
            <a:off x="4391200" y="3244423"/>
            <a:ext cx="319258" cy="319258"/>
          </a:xfrm>
          <a:prstGeom prst="chevron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50000">
                <a:srgbClr val="E5DADA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燕尾形 30"/>
          <p:cNvSpPr/>
          <p:nvPr/>
        </p:nvSpPr>
        <p:spPr>
          <a:xfrm rot="5400000">
            <a:off x="4391200" y="3566165"/>
            <a:ext cx="319258" cy="319258"/>
          </a:xfrm>
          <a:prstGeom prst="chevron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50000">
                <a:srgbClr val="E5DADA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燕尾形 31"/>
          <p:cNvSpPr/>
          <p:nvPr/>
        </p:nvSpPr>
        <p:spPr>
          <a:xfrm rot="5400000">
            <a:off x="4391200" y="3885423"/>
            <a:ext cx="319258" cy="319258"/>
          </a:xfrm>
          <a:prstGeom prst="chevron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50000">
                <a:srgbClr val="E5DADA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3" name="燕尾形 32"/>
          <p:cNvSpPr/>
          <p:nvPr/>
        </p:nvSpPr>
        <p:spPr>
          <a:xfrm rot="5400000">
            <a:off x="4391200" y="4207165"/>
            <a:ext cx="319258" cy="319258"/>
          </a:xfrm>
          <a:prstGeom prst="chevron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50000">
                <a:srgbClr val="E5DADA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燕尾形 33"/>
          <p:cNvSpPr/>
          <p:nvPr/>
        </p:nvSpPr>
        <p:spPr>
          <a:xfrm rot="5400000">
            <a:off x="4391200" y="4529944"/>
            <a:ext cx="319258" cy="319258"/>
          </a:xfrm>
          <a:prstGeom prst="chevron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50000">
                <a:srgbClr val="E5DADA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5" name="燕尾形 34"/>
          <p:cNvSpPr/>
          <p:nvPr/>
        </p:nvSpPr>
        <p:spPr>
          <a:xfrm rot="5400000">
            <a:off x="4391200" y="4851686"/>
            <a:ext cx="319258" cy="319258"/>
          </a:xfrm>
          <a:prstGeom prst="chevron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50000">
                <a:srgbClr val="E5DADA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784" y="1788550"/>
            <a:ext cx="328808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altLang="zh-CN" sz="2400" b="1" dirty="0" smtClean="0">
                <a:ln w="18000">
                  <a:noFill/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635 ЖАЛОБ В ДГД И КГД</a:t>
            </a:r>
            <a:endParaRPr lang="zh-CN" altLang="en-US" sz="2400" b="1" dirty="0">
              <a:ln w="18000">
                <a:noFill/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latin typeface="Niagara Solid" pitchFamily="8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7504" y="3548146"/>
            <a:ext cx="3133455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zh-CN" sz="2000" dirty="0" smtClean="0">
                <a:solidFill>
                  <a:schemeClr val="bg1"/>
                </a:solidFill>
              </a:rPr>
              <a:t>В ПОЛЬЗУ НАЛОГОПЛАТЕЛЬЩИКА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90416" y="2236460"/>
            <a:ext cx="2664296" cy="40011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altLang="zh-CN" sz="2000" b="1" dirty="0" smtClean="0">
                <a:solidFill>
                  <a:schemeClr val="bg1"/>
                </a:solidFill>
              </a:rPr>
              <a:t>В ПОЛЬЗУ ДГД И КГД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13583" y="3112680"/>
            <a:ext cx="3133455" cy="64633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zh-CN" b="1" dirty="0">
                <a:solidFill>
                  <a:schemeClr val="bg1"/>
                </a:solidFill>
              </a:rPr>
              <a:t>В ПОЛЬЗУ НАЛОГОПЛАТЕЛЬЩИ</a:t>
            </a:r>
            <a:r>
              <a:rPr lang="ru-RU" altLang="zh-CN" dirty="0">
                <a:solidFill>
                  <a:schemeClr val="bg1"/>
                </a:solidFill>
              </a:rPr>
              <a:t>КА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04452" y="3435846"/>
            <a:ext cx="93166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28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74</a:t>
            </a:r>
          </a:p>
          <a:p>
            <a:r>
              <a:rPr lang="ru-RU" altLang="zh-CN" sz="16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жалобы</a:t>
            </a:r>
            <a:endParaRPr lang="ru-RU" altLang="zh-CN" sz="2800" b="1" dirty="0" smtClean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ru-RU" altLang="zh-CN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11,6%</a:t>
            </a:r>
            <a:endParaRPr lang="zh-CN" altLang="en-US" sz="4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25134" y="1923678"/>
            <a:ext cx="88517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2800" b="1" dirty="0" smtClean="0">
                <a:solidFill>
                  <a:srgbClr val="D02D3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250 </a:t>
            </a:r>
          </a:p>
          <a:p>
            <a:r>
              <a:rPr lang="ru-RU" altLang="zh-CN" sz="1200" b="1" dirty="0" smtClean="0">
                <a:solidFill>
                  <a:srgbClr val="BF232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ЖАЛОБ</a:t>
            </a:r>
            <a:endParaRPr lang="ru-RU" altLang="zh-CN" sz="2800" b="1" dirty="0">
              <a:solidFill>
                <a:srgbClr val="BF232E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ru-RU" altLang="zh-CN" b="1" dirty="0" smtClean="0">
                <a:solidFill>
                  <a:srgbClr val="D02D3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95,5%</a:t>
            </a:r>
            <a:endParaRPr lang="zh-CN" altLang="en-US" sz="400" b="1" dirty="0">
              <a:solidFill>
                <a:srgbClr val="D02D32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50597" y="3006994"/>
            <a:ext cx="78418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28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12</a:t>
            </a:r>
          </a:p>
          <a:p>
            <a:r>
              <a:rPr lang="ru-RU" altLang="zh-CN" sz="16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жалоб</a:t>
            </a:r>
          </a:p>
          <a:p>
            <a:r>
              <a:rPr lang="ru-RU" altLang="zh-CN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4,5%</a:t>
            </a:r>
            <a:endParaRPr lang="zh-CN" altLang="en-US" sz="4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84168" y="1260549"/>
            <a:ext cx="298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altLang="zh-CN" sz="2400" b="1" dirty="0">
                <a:ln w="18000">
                  <a:noFill/>
                  <a:prstDash val="solid"/>
                  <a:miter lim="800000"/>
                </a:ln>
                <a:solidFill>
                  <a:srgbClr val="0070C0"/>
                </a:solidFill>
                <a:latin typeface="Arial Narrow" pitchFamily="34" charset="0"/>
              </a:rPr>
              <a:t>262</a:t>
            </a:r>
            <a:r>
              <a:rPr lang="ru-RU" altLang="zh-CN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altLang="zh-CN" sz="2400" b="1" dirty="0" smtClean="0">
                <a:ln w="18000">
                  <a:noFill/>
                  <a:prstDash val="solid"/>
                  <a:miter lim="800000"/>
                </a:ln>
                <a:solidFill>
                  <a:srgbClr val="0070C0"/>
                </a:solidFill>
                <a:latin typeface="Arial Narrow" pitchFamily="34" charset="0"/>
              </a:rPr>
              <a:t>ЖАЛОБЫ В СУД</a:t>
            </a:r>
            <a:endParaRPr lang="zh-CN" altLang="en-US" sz="2400" b="1" dirty="0">
              <a:ln w="18000">
                <a:noFill/>
                <a:prstDash val="solid"/>
                <a:miter lim="800000"/>
              </a:ln>
              <a:solidFill>
                <a:srgbClr val="0070C0"/>
              </a:solidFill>
              <a:latin typeface="Niagara Solid" pitchFamily="82" charset="0"/>
            </a:endParaRPr>
          </a:p>
        </p:txBody>
      </p:sp>
      <p:sp>
        <p:nvSpPr>
          <p:cNvPr id="46" name="Заголовок 1"/>
          <p:cNvSpPr>
            <a:spLocks noGrp="1"/>
          </p:cNvSpPr>
          <p:nvPr>
            <p:ph type="title"/>
          </p:nvPr>
        </p:nvSpPr>
        <p:spPr>
          <a:xfrm>
            <a:off x="457199" y="128792"/>
            <a:ext cx="8229600" cy="529568"/>
          </a:xfrm>
        </p:spPr>
        <p:txBody>
          <a:bodyPr>
            <a:normAutofit/>
          </a:bodyPr>
          <a:lstStyle/>
          <a:p>
            <a:r>
              <a:rPr lang="ru-RU" sz="2800" b="1" cap="all" dirty="0" smtClean="0">
                <a:solidFill>
                  <a:schemeClr val="tx2"/>
                </a:solidFill>
                <a:latin typeface="Arial Narrow" pitchFamily="34" charset="0"/>
              </a:rPr>
              <a:t>Жалобы на уведомления</a:t>
            </a:r>
            <a:endParaRPr lang="ru-RU" sz="2800" b="1" cap="all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20" y="4232794"/>
            <a:ext cx="919019" cy="91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8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8604448" y="334573"/>
            <a:ext cx="207614" cy="1013041"/>
            <a:chOff x="6156176" y="740629"/>
            <a:chExt cx="207614" cy="457784"/>
          </a:xfrm>
        </p:grpSpPr>
        <p:sp>
          <p:nvSpPr>
            <p:cNvPr id="29" name="矩形 28"/>
            <p:cNvSpPr/>
            <p:nvPr/>
          </p:nvSpPr>
          <p:spPr>
            <a:xfrm rot="10800000">
              <a:off x="6156176" y="843558"/>
              <a:ext cx="207614" cy="25192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 rot="10800000">
              <a:off x="6156176" y="771550"/>
              <a:ext cx="135606" cy="39594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 rot="10800000">
              <a:off x="6156176" y="740629"/>
              <a:ext cx="72008" cy="4577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220073" y="249610"/>
            <a:ext cx="338437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300" b="1" dirty="0" smtClean="0">
                <a:solidFill>
                  <a:schemeClr val="tx2"/>
                </a:solidFill>
              </a:rPr>
              <a:t>ПРИЧИНЫ СУДЕБНЫХ РЕШЕНИЙ В ПОЛЬЗУ НАЛОГОПЛАТЕЛЬЩИКОВ</a:t>
            </a:r>
            <a:endParaRPr lang="zh-CN" altLang="en-US" sz="2300" b="1" dirty="0">
              <a:solidFill>
                <a:schemeClr val="tx2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 rot="10800000">
            <a:off x="5859735" y="2859782"/>
            <a:ext cx="576064" cy="2283718"/>
          </a:xfrm>
          <a:prstGeom prst="rect">
            <a:avLst/>
          </a:pr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bg1">
                  <a:lumMod val="75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 rot="10800000">
            <a:off x="4211960" y="1491630"/>
            <a:ext cx="576064" cy="3651870"/>
          </a:xfrm>
          <a:prstGeom prst="rect">
            <a:avLst/>
          </a:prstGeom>
          <a:gradFill>
            <a:gsLst>
              <a:gs pos="100000">
                <a:schemeClr val="accent6">
                  <a:lumMod val="50000"/>
                </a:schemeClr>
              </a:gs>
              <a:gs pos="0">
                <a:schemeClr val="accent6">
                  <a:lumMod val="75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卡片 8"/>
          <p:cNvSpPr/>
          <p:nvPr/>
        </p:nvSpPr>
        <p:spPr>
          <a:xfrm rot="16200000">
            <a:off x="-747949" y="1791555"/>
            <a:ext cx="4159177" cy="576064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6671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0000 h 10000"/>
              <a:gd name="connsiteX1" fmla="*/ 6671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08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2089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</a:path>
            </a:pathLst>
          </a:custGeom>
          <a:gradFill>
            <a:gsLst>
              <a:gs pos="54000">
                <a:srgbClr val="FFC000"/>
              </a:gs>
              <a:gs pos="0">
                <a:srgbClr val="926F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7624" y="0"/>
            <a:ext cx="576064" cy="1707654"/>
          </a:xfrm>
          <a:prstGeom prst="rect">
            <a:avLst/>
          </a:pr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bg1">
                  <a:lumMod val="75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卡片 8"/>
          <p:cNvSpPr/>
          <p:nvPr/>
        </p:nvSpPr>
        <p:spPr>
          <a:xfrm rot="16200000">
            <a:off x="-134255" y="293230"/>
            <a:ext cx="1491630" cy="864096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6671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0000 h 10000"/>
              <a:gd name="connsiteX1" fmla="*/ 6671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6671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87000"/>
                </a:schemeClr>
              </a:gs>
              <a:gs pos="100000">
                <a:schemeClr val="accent6">
                  <a:lumMod val="52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卡片 8"/>
          <p:cNvSpPr/>
          <p:nvPr/>
        </p:nvSpPr>
        <p:spPr>
          <a:xfrm rot="10800000" flipV="1">
            <a:off x="1028589" y="337079"/>
            <a:ext cx="3744416" cy="1152127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6671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0000 h 10000"/>
              <a:gd name="connsiteX1" fmla="*/ 6671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940 w 10000"/>
              <a:gd name="connsiteY1" fmla="*/ 11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37 h 10037"/>
              <a:gd name="connsiteX1" fmla="*/ 1948 w 10000"/>
              <a:gd name="connsiteY1" fmla="*/ 0 h 10037"/>
              <a:gd name="connsiteX2" fmla="*/ 10000 w 10000"/>
              <a:gd name="connsiteY2" fmla="*/ 37 h 10037"/>
              <a:gd name="connsiteX3" fmla="*/ 10000 w 10000"/>
              <a:gd name="connsiteY3" fmla="*/ 10037 h 10037"/>
              <a:gd name="connsiteX4" fmla="*/ 0 w 10000"/>
              <a:gd name="connsiteY4" fmla="*/ 10037 h 1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7">
                <a:moveTo>
                  <a:pt x="0" y="10037"/>
                </a:moveTo>
                <a:lnTo>
                  <a:pt x="1948" y="0"/>
                </a:lnTo>
                <a:lnTo>
                  <a:pt x="10000" y="37"/>
                </a:lnTo>
                <a:lnTo>
                  <a:pt x="10000" y="10037"/>
                </a:lnTo>
                <a:lnTo>
                  <a:pt x="0" y="10037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87000"/>
                </a:schemeClr>
              </a:gs>
              <a:gs pos="100000">
                <a:schemeClr val="accent6">
                  <a:lumMod val="52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卡片 8"/>
          <p:cNvSpPr/>
          <p:nvPr/>
        </p:nvSpPr>
        <p:spPr>
          <a:xfrm rot="10800000" flipV="1">
            <a:off x="1619672" y="3003798"/>
            <a:ext cx="4528094" cy="1155375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6671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0000 h 10000"/>
              <a:gd name="connsiteX1" fmla="*/ 6671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940 w 10000"/>
              <a:gd name="connsiteY1" fmla="*/ 11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37 h 10037"/>
              <a:gd name="connsiteX1" fmla="*/ 1948 w 10000"/>
              <a:gd name="connsiteY1" fmla="*/ 0 h 10037"/>
              <a:gd name="connsiteX2" fmla="*/ 10000 w 10000"/>
              <a:gd name="connsiteY2" fmla="*/ 37 h 10037"/>
              <a:gd name="connsiteX3" fmla="*/ 10000 w 10000"/>
              <a:gd name="connsiteY3" fmla="*/ 10037 h 10037"/>
              <a:gd name="connsiteX4" fmla="*/ 0 w 10000"/>
              <a:gd name="connsiteY4" fmla="*/ 10037 h 1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7">
                <a:moveTo>
                  <a:pt x="0" y="10037"/>
                </a:moveTo>
                <a:lnTo>
                  <a:pt x="1948" y="0"/>
                </a:lnTo>
                <a:lnTo>
                  <a:pt x="10000" y="37"/>
                </a:lnTo>
                <a:lnTo>
                  <a:pt x="10000" y="10037"/>
                </a:lnTo>
                <a:lnTo>
                  <a:pt x="0" y="10037"/>
                </a:lnTo>
                <a:close/>
              </a:path>
            </a:pathLst>
          </a:custGeom>
          <a:gradFill>
            <a:gsLst>
              <a:gs pos="100000">
                <a:srgbClr val="FFC000"/>
              </a:gs>
              <a:gs pos="0">
                <a:srgbClr val="926F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流程图: 数据 16"/>
          <p:cNvSpPr/>
          <p:nvPr/>
        </p:nvSpPr>
        <p:spPr>
          <a:xfrm flipH="1">
            <a:off x="1187624" y="1694931"/>
            <a:ext cx="5256584" cy="11648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37 h 10037"/>
              <a:gd name="connsiteX1" fmla="*/ 1118 w 10000"/>
              <a:gd name="connsiteY1" fmla="*/ 0 h 10037"/>
              <a:gd name="connsiteX2" fmla="*/ 10000 w 10000"/>
              <a:gd name="connsiteY2" fmla="*/ 37 h 10037"/>
              <a:gd name="connsiteX3" fmla="*/ 8000 w 10000"/>
              <a:gd name="connsiteY3" fmla="*/ 10037 h 10037"/>
              <a:gd name="connsiteX4" fmla="*/ 0 w 10000"/>
              <a:gd name="connsiteY4" fmla="*/ 10037 h 10037"/>
              <a:gd name="connsiteX0" fmla="*/ 0 w 10000"/>
              <a:gd name="connsiteY0" fmla="*/ 10037 h 10037"/>
              <a:gd name="connsiteX1" fmla="*/ 1118 w 10000"/>
              <a:gd name="connsiteY1" fmla="*/ 0 h 10037"/>
              <a:gd name="connsiteX2" fmla="*/ 10000 w 10000"/>
              <a:gd name="connsiteY2" fmla="*/ 37 h 10037"/>
              <a:gd name="connsiteX3" fmla="*/ 8797 w 10000"/>
              <a:gd name="connsiteY3" fmla="*/ 10037 h 10037"/>
              <a:gd name="connsiteX4" fmla="*/ 0 w 10000"/>
              <a:gd name="connsiteY4" fmla="*/ 10037 h 1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7">
                <a:moveTo>
                  <a:pt x="0" y="10037"/>
                </a:moveTo>
                <a:lnTo>
                  <a:pt x="1118" y="0"/>
                </a:lnTo>
                <a:lnTo>
                  <a:pt x="10000" y="37"/>
                </a:lnTo>
                <a:lnTo>
                  <a:pt x="8797" y="10037"/>
                </a:lnTo>
                <a:lnTo>
                  <a:pt x="0" y="10037"/>
                </a:ln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bg1">
                  <a:lumMod val="75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571702" y="4159174"/>
            <a:ext cx="576064" cy="984325"/>
          </a:xfrm>
          <a:prstGeom prst="rect">
            <a:avLst/>
          </a:prstGeom>
          <a:gradFill>
            <a:gsLst>
              <a:gs pos="100000">
                <a:srgbClr val="926F00"/>
              </a:gs>
              <a:gs pos="0">
                <a:srgbClr val="FFC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043609" y="853827"/>
            <a:ext cx="86663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2"/>
                <a:cs typeface="Arial Unicode MS" pitchFamily="34" charset="-122"/>
              </a:rPr>
              <a:t>     </a:t>
            </a:r>
            <a:r>
              <a:rPr lang="ru-RU" altLang="zh-CN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5</a:t>
            </a:r>
            <a:endParaRPr lang="ru-RU" altLang="zh-CN" sz="4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решений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04333" y="516618"/>
            <a:ext cx="22701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</a:rPr>
              <a:t>ТЕХНИЧЕСКАЯ ОШИБКА</a:t>
            </a:r>
          </a:p>
          <a:p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</a:rPr>
              <a:t>ПРИ НАПРАВЛЕНИИ</a:t>
            </a:r>
          </a:p>
          <a:p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</a:rPr>
              <a:t>УВЕДОМЛЕНИЙ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9612" y="1986975"/>
            <a:ext cx="3270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b="1" dirty="0" smtClean="0">
                <a:solidFill>
                  <a:schemeClr val="bg1"/>
                </a:solidFill>
                <a:latin typeface="Arial Narrow" pitchFamily="34" charset="0"/>
              </a:rPr>
              <a:t>НЕКОРРЕКТНЫЕ ДАННЫЕ ИЗ УПОЛНОМОЧЕННЫХ ОРГАНОВ</a:t>
            </a:r>
            <a:endParaRPr lang="zh-CN" altLang="en-US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03258" y="3227543"/>
            <a:ext cx="27286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2000" b="1" dirty="0" smtClean="0">
                <a:solidFill>
                  <a:schemeClr val="bg1"/>
                </a:solidFill>
                <a:latin typeface="Arial Narrow" pitchFamily="34" charset="0"/>
              </a:rPr>
              <a:t>НЕ СОСТЫКОВКА</a:t>
            </a:r>
          </a:p>
          <a:p>
            <a:r>
              <a:rPr lang="ru-RU" altLang="zh-CN" sz="2000" b="1" dirty="0" smtClean="0">
                <a:solidFill>
                  <a:schemeClr val="bg1"/>
                </a:solidFill>
                <a:latin typeface="Arial Narrow" pitchFamily="34" charset="0"/>
              </a:rPr>
              <a:t>В ЗАКОНОДАТЕЛЬСТВЕ</a:t>
            </a:r>
            <a:endParaRPr lang="zh-CN" altLang="en-US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20" y="4232794"/>
            <a:ext cx="919019" cy="919018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695963" y="2211710"/>
            <a:ext cx="86663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2"/>
                <a:cs typeface="Arial Unicode MS" pitchFamily="34" charset="-122"/>
              </a:rPr>
              <a:t>     </a:t>
            </a:r>
            <a:r>
              <a:rPr lang="ru-RU" altLang="zh-CN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6</a:t>
            </a:r>
            <a:endParaRPr lang="ru-RU" altLang="zh-CN" sz="4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решений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95963" y="3450847"/>
            <a:ext cx="86663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altLang="zh-CN" sz="16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2"/>
                <a:cs typeface="Arial Unicode MS" pitchFamily="34" charset="-122"/>
              </a:rPr>
              <a:t>     </a:t>
            </a:r>
            <a:r>
              <a:rPr lang="ru-RU" altLang="zh-CN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1</a:t>
            </a:r>
            <a:endParaRPr lang="ru-RU" altLang="zh-CN" sz="4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altLang="zh-CN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ettenschweiler" pitchFamily="34" charset="0"/>
              </a:rPr>
              <a:t>решение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6382</TotalTime>
  <Words>482</Words>
  <Application>Microsoft Office PowerPoint</Application>
  <PresentationFormat>Экран (16:9)</PresentationFormat>
  <Paragraphs>136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宋体</vt:lpstr>
      <vt:lpstr>Agency FB</vt:lpstr>
      <vt:lpstr>Arial</vt:lpstr>
      <vt:lpstr>Arial Narrow</vt:lpstr>
      <vt:lpstr>Arial Unicode MS</vt:lpstr>
      <vt:lpstr>Calibri</vt:lpstr>
      <vt:lpstr>Corbel</vt:lpstr>
      <vt:lpstr>FreesiaUPC</vt:lpstr>
      <vt:lpstr>Haettenschweiler</vt:lpstr>
      <vt:lpstr>Niagara Solid</vt:lpstr>
      <vt:lpstr>Symbol</vt:lpstr>
      <vt:lpstr>Tahoma</vt:lpstr>
      <vt:lpstr>Times New Roman</vt:lpstr>
      <vt:lpstr>Office 主题</vt:lpstr>
      <vt:lpstr>Презентация PowerPoint</vt:lpstr>
      <vt:lpstr>Презентация PowerPoint</vt:lpstr>
      <vt:lpstr>Презентация PowerPoint</vt:lpstr>
      <vt:lpstr>НАПРАВЛЕННЫЕ УВЕДОМЛЕНИЯ ЗА 3 ГОДА</vt:lpstr>
      <vt:lpstr>Отработка уведомлений в 2019 году</vt:lpstr>
      <vt:lpstr>эффективность уведомлений</vt:lpstr>
      <vt:lpstr>Топ 5 эффективных/неэффективных запусков</vt:lpstr>
      <vt:lpstr>Жалобы на уведомления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Ануар Сулейменов</dc:creator>
  <cp:lastModifiedBy>Пользователь Windows</cp:lastModifiedBy>
  <cp:revision>168</cp:revision>
  <cp:lastPrinted>2020-02-10T16:56:17Z</cp:lastPrinted>
  <dcterms:created xsi:type="dcterms:W3CDTF">2013-04-24T09:35:31Z</dcterms:created>
  <dcterms:modified xsi:type="dcterms:W3CDTF">2020-02-13T08:31:27Z</dcterms:modified>
</cp:coreProperties>
</file>