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97" r:id="rId2"/>
    <p:sldId id="292" r:id="rId3"/>
    <p:sldId id="294" r:id="rId4"/>
    <p:sldId id="257" r:id="rId5"/>
    <p:sldId id="302" r:id="rId6"/>
    <p:sldId id="295" r:id="rId7"/>
    <p:sldId id="300" r:id="rId8"/>
    <p:sldId id="299" r:id="rId9"/>
    <p:sldId id="291" r:id="rId10"/>
    <p:sldId id="301" r:id="rId11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8FEE3AEF-F2A7-427B-BE04-2DFF44B54D24}">
          <p14:sldIdLst>
            <p14:sldId id="297"/>
            <p14:sldId id="292"/>
            <p14:sldId id="294"/>
            <p14:sldId id="257"/>
            <p14:sldId id="302"/>
            <p14:sldId id="295"/>
            <p14:sldId id="300"/>
            <p14:sldId id="299"/>
            <p14:sldId id="291"/>
            <p14:sldId id="30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F232E"/>
    <a:srgbClr val="D02D32"/>
    <a:srgbClr val="393F59"/>
    <a:srgbClr val="56423B"/>
    <a:srgbClr val="55423C"/>
    <a:srgbClr val="FFAC84"/>
    <a:srgbClr val="FFFFFF"/>
    <a:srgbClr val="311F1B"/>
    <a:srgbClr val="FCB68C"/>
    <a:srgbClr val="3E2B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437" autoAdjust="0"/>
    <p:restoredTop sz="99828" autoAdjust="0"/>
  </p:normalViewPr>
  <p:slideViewPr>
    <p:cSldViewPr>
      <p:cViewPr varScale="1">
        <p:scale>
          <a:sx n="92" d="100"/>
          <a:sy n="92" d="100"/>
        </p:scale>
        <p:origin x="840" y="7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-2796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351684-DB96-46FB-ADF8-36CDE22455F4}" type="datetimeFigureOut">
              <a:rPr lang="ru-RU" smtClean="0"/>
              <a:t>13.02.2020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D52444-7C57-4FC7-816E-E3B05FDA79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32808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AFC2B1-B601-42C2-AD17-D8C718778FF0}" type="datetimeFigureOut">
              <a:rPr lang="zh-CN" altLang="en-US" smtClean="0"/>
              <a:pPr/>
              <a:t>2020/2/13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29D29F-0BAD-48CA-8582-2730B319D87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95599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b="1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29D29F-0BAD-48CA-8582-2730B319D87A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890887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2020/2/13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2020/2/13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2020/2/13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2020/2/13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7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2020/2/13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2020/2/13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30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30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2020/2/13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2020/2/13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2020/2/13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9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2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2020/2/13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2020/2/13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5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2020/2/13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5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5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gif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Picture 3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67" r="7205" b="57679"/>
          <a:stretch/>
        </p:blipFill>
        <p:spPr bwMode="auto">
          <a:xfrm rot="10800000" flipV="1">
            <a:off x="1084079" y="2139702"/>
            <a:ext cx="3733326" cy="2265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2" name="Picture 3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67" r="7205" b="57679"/>
          <a:stretch/>
        </p:blipFill>
        <p:spPr bwMode="auto">
          <a:xfrm rot="10800000" flipV="1">
            <a:off x="4535996" y="2167834"/>
            <a:ext cx="3269762" cy="198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" name="Picture 3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67" r="7205" b="57679"/>
          <a:stretch/>
        </p:blipFill>
        <p:spPr bwMode="auto">
          <a:xfrm rot="10800000">
            <a:off x="4692615" y="3940153"/>
            <a:ext cx="2956524" cy="1794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" name="Picture 3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67" r="7205" b="57679"/>
          <a:stretch/>
        </p:blipFill>
        <p:spPr bwMode="auto">
          <a:xfrm rot="10800000">
            <a:off x="693490" y="3939902"/>
            <a:ext cx="4390328" cy="266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2" name="矩形 31"/>
          <p:cNvSpPr/>
          <p:nvPr/>
        </p:nvSpPr>
        <p:spPr>
          <a:xfrm>
            <a:off x="755576" y="2370242"/>
            <a:ext cx="727280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zh-CN" sz="3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КАМЕРАЛЬНЫЙ КОНТРОЛЬ</a:t>
            </a:r>
          </a:p>
          <a:p>
            <a:pPr algn="ctr"/>
            <a:r>
              <a:rPr lang="ru-RU" altLang="zh-CN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Доклад руководителя управления</a:t>
            </a:r>
          </a:p>
          <a:p>
            <a:pPr algn="ctr"/>
            <a:r>
              <a:rPr lang="ru-RU" altLang="zh-CN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Дистанционного мониторинга КГД МФ РК</a:t>
            </a:r>
          </a:p>
          <a:p>
            <a:pPr algn="ctr"/>
            <a:r>
              <a:rPr lang="ru-RU" altLang="zh-CN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Сулейменова А.А.</a:t>
            </a:r>
            <a:endParaRPr lang="zh-CN" altLang="en-US" sz="20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990807" y="1195711"/>
            <a:ext cx="682155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КОМИТЕТ ГОСУДАРСТВЕННЫХ ДОХОДОВ </a:t>
            </a:r>
          </a:p>
          <a:p>
            <a:pPr algn="ctr"/>
            <a:r>
              <a:rPr lang="ru-RU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МИНИСТЕРСТВА ФИНАНСОВ РЕСПУБЛИКИ КАЗАХСТАН</a:t>
            </a:r>
            <a:endParaRPr lang="ru-RU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1" name="TextBox 9"/>
          <p:cNvSpPr txBox="1"/>
          <p:nvPr/>
        </p:nvSpPr>
        <p:spPr>
          <a:xfrm>
            <a:off x="2843808" y="4587974"/>
            <a:ext cx="3260529" cy="251363"/>
          </a:xfrm>
          <a:prstGeom prst="rect">
            <a:avLst/>
          </a:prstGeom>
          <a:noFill/>
        </p:spPr>
        <p:txBody>
          <a:bodyPr wrap="square" lIns="66051" tIns="33026" rIns="66051" bIns="33026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г. Алматы, 2020 год</a:t>
            </a:r>
            <a:endParaRPr lang="ru-RU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13373" y="245006"/>
            <a:ext cx="1062683" cy="950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8968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67" r="7205" b="57679"/>
          <a:stretch/>
        </p:blipFill>
        <p:spPr bwMode="auto">
          <a:xfrm rot="10800000" flipV="1">
            <a:off x="1228095" y="1155688"/>
            <a:ext cx="3733326" cy="6480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67" r="7205" b="57679"/>
          <a:stretch/>
        </p:blipFill>
        <p:spPr bwMode="auto">
          <a:xfrm rot="10800000" flipV="1">
            <a:off x="4808032" y="1605334"/>
            <a:ext cx="3269762" cy="198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67" r="7205" b="57679"/>
          <a:stretch/>
        </p:blipFill>
        <p:spPr bwMode="auto">
          <a:xfrm rot="10800000">
            <a:off x="4839276" y="2733592"/>
            <a:ext cx="2956524" cy="1794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67" r="7205" b="57679"/>
          <a:stretch/>
        </p:blipFill>
        <p:spPr bwMode="auto">
          <a:xfrm rot="10800000">
            <a:off x="928564" y="2737369"/>
            <a:ext cx="4390328" cy="266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矩形 31"/>
          <p:cNvSpPr/>
          <p:nvPr/>
        </p:nvSpPr>
        <p:spPr>
          <a:xfrm>
            <a:off x="899593" y="1911621"/>
            <a:ext cx="727280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zh-CN" sz="3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СПАСИБО ЗА ВНИМАНИЕ!</a:t>
            </a: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13373" y="245006"/>
            <a:ext cx="1062683" cy="950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4714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Рисунок 8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4981" y="4224482"/>
            <a:ext cx="919019" cy="919018"/>
          </a:xfrm>
          <a:prstGeom prst="rect">
            <a:avLst/>
          </a:prstGeom>
        </p:spPr>
      </p:pic>
      <p:grpSp>
        <p:nvGrpSpPr>
          <p:cNvPr id="4" name="Группа 3"/>
          <p:cNvGrpSpPr/>
          <p:nvPr/>
        </p:nvGrpSpPr>
        <p:grpSpPr>
          <a:xfrm>
            <a:off x="35496" y="834694"/>
            <a:ext cx="8654642" cy="4473360"/>
            <a:chOff x="-9241" y="281721"/>
            <a:chExt cx="8920549" cy="4848957"/>
          </a:xfrm>
        </p:grpSpPr>
        <p:sp>
          <p:nvSpPr>
            <p:cNvPr id="43" name="椭圆 42"/>
            <p:cNvSpPr/>
            <p:nvPr/>
          </p:nvSpPr>
          <p:spPr>
            <a:xfrm>
              <a:off x="2845747" y="4909365"/>
              <a:ext cx="1908000" cy="221313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24000">
                  <a:srgbClr val="C9C9C9"/>
                </a:gs>
                <a:gs pos="100000">
                  <a:schemeClr val="bg1">
                    <a:alpha val="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3" name="椭圆 22"/>
            <p:cNvSpPr/>
            <p:nvPr/>
          </p:nvSpPr>
          <p:spPr>
            <a:xfrm>
              <a:off x="6031678" y="4573946"/>
              <a:ext cx="1908000" cy="221313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24000">
                  <a:srgbClr val="C9C9C9"/>
                </a:gs>
                <a:gs pos="100000">
                  <a:schemeClr val="bg1">
                    <a:alpha val="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" name="平行四边形 2"/>
            <p:cNvSpPr/>
            <p:nvPr/>
          </p:nvSpPr>
          <p:spPr>
            <a:xfrm flipH="1">
              <a:off x="3484830" y="454942"/>
              <a:ext cx="4939407" cy="973807"/>
            </a:xfrm>
            <a:prstGeom prst="parallelogram">
              <a:avLst>
                <a:gd name="adj" fmla="val 53855"/>
              </a:avLst>
            </a:prstGeom>
            <a:gradFill>
              <a:gsLst>
                <a:gs pos="0">
                  <a:srgbClr val="F8A15A"/>
                </a:gs>
                <a:gs pos="50000">
                  <a:srgbClr val="F79443"/>
                </a:gs>
                <a:gs pos="100000">
                  <a:srgbClr val="CD6209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平行四边形 6"/>
            <p:cNvSpPr/>
            <p:nvPr/>
          </p:nvSpPr>
          <p:spPr>
            <a:xfrm>
              <a:off x="4412554" y="1428749"/>
              <a:ext cx="4011680" cy="304888"/>
            </a:xfrm>
            <a:prstGeom prst="parallelogram">
              <a:avLst>
                <a:gd name="adj" fmla="val 163198"/>
              </a:avLst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等腰三角形 9"/>
            <p:cNvSpPr/>
            <p:nvPr/>
          </p:nvSpPr>
          <p:spPr>
            <a:xfrm rot="10800000">
              <a:off x="7293409" y="3986731"/>
              <a:ext cx="1603796" cy="745259"/>
            </a:xfrm>
            <a:prstGeom prst="triangle">
              <a:avLst>
                <a:gd name="adj" fmla="val 78805"/>
              </a:avLst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平行四边形 10"/>
            <p:cNvSpPr/>
            <p:nvPr/>
          </p:nvSpPr>
          <p:spPr>
            <a:xfrm flipH="1">
              <a:off x="4412553" y="1733637"/>
              <a:ext cx="4011683" cy="973807"/>
            </a:xfrm>
            <a:prstGeom prst="parallelogram">
              <a:avLst>
                <a:gd name="adj" fmla="val 53855"/>
              </a:avLst>
            </a:prstGeom>
            <a:gradFill>
              <a:gsLst>
                <a:gs pos="0">
                  <a:srgbClr val="F8A15A"/>
                </a:gs>
                <a:gs pos="50000">
                  <a:srgbClr val="F79443"/>
                </a:gs>
                <a:gs pos="100000">
                  <a:srgbClr val="CD6209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平行四边形 11"/>
            <p:cNvSpPr/>
            <p:nvPr/>
          </p:nvSpPr>
          <p:spPr>
            <a:xfrm flipH="1">
              <a:off x="4959311" y="3003798"/>
              <a:ext cx="3946175" cy="973807"/>
            </a:xfrm>
            <a:prstGeom prst="parallelogram">
              <a:avLst>
                <a:gd name="adj" fmla="val 53855"/>
              </a:avLst>
            </a:prstGeom>
            <a:gradFill>
              <a:gsLst>
                <a:gs pos="0">
                  <a:srgbClr val="F8A15A"/>
                </a:gs>
                <a:gs pos="50000">
                  <a:srgbClr val="F79443"/>
                </a:gs>
                <a:gs pos="100000">
                  <a:srgbClr val="CD6209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平行四边形 12"/>
            <p:cNvSpPr/>
            <p:nvPr/>
          </p:nvSpPr>
          <p:spPr>
            <a:xfrm>
              <a:off x="5379336" y="2707444"/>
              <a:ext cx="3044897" cy="304888"/>
            </a:xfrm>
            <a:prstGeom prst="parallelogram">
              <a:avLst>
                <a:gd name="adj" fmla="val 163198"/>
              </a:avLst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4" name="平行四边形 23"/>
            <p:cNvSpPr/>
            <p:nvPr/>
          </p:nvSpPr>
          <p:spPr>
            <a:xfrm flipH="1">
              <a:off x="7452892" y="454942"/>
              <a:ext cx="978967" cy="973807"/>
            </a:xfrm>
            <a:prstGeom prst="parallelogram">
              <a:avLst>
                <a:gd name="adj" fmla="val 53855"/>
              </a:avLst>
            </a:prstGeom>
            <a:gradFill>
              <a:gsLst>
                <a:gs pos="74000">
                  <a:srgbClr val="FFFFFF"/>
                </a:gs>
                <a:gs pos="9000">
                  <a:schemeClr val="bg1">
                    <a:alpha val="0"/>
                  </a:schemeClr>
                </a:gs>
                <a:gs pos="39000">
                  <a:schemeClr val="bg1">
                    <a:alpha val="0"/>
                  </a:schemeClr>
                </a:gs>
                <a:gs pos="100000">
                  <a:schemeClr val="bg1"/>
                </a:gs>
              </a:gsLst>
              <a:lin ang="12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5" name="平行四边形 24"/>
            <p:cNvSpPr/>
            <p:nvPr/>
          </p:nvSpPr>
          <p:spPr>
            <a:xfrm flipH="1">
              <a:off x="7452892" y="1742929"/>
              <a:ext cx="978967" cy="973807"/>
            </a:xfrm>
            <a:prstGeom prst="parallelogram">
              <a:avLst>
                <a:gd name="adj" fmla="val 53855"/>
              </a:avLst>
            </a:prstGeom>
            <a:gradFill>
              <a:gsLst>
                <a:gs pos="74000">
                  <a:srgbClr val="FFFFFF"/>
                </a:gs>
                <a:gs pos="9000">
                  <a:schemeClr val="bg1">
                    <a:alpha val="0"/>
                  </a:schemeClr>
                </a:gs>
                <a:gs pos="39000">
                  <a:schemeClr val="bg1">
                    <a:alpha val="0"/>
                  </a:schemeClr>
                </a:gs>
                <a:gs pos="100000">
                  <a:schemeClr val="bg1"/>
                </a:gs>
              </a:gsLst>
              <a:lin ang="12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6" name="平行四边形 25"/>
            <p:cNvSpPr/>
            <p:nvPr/>
          </p:nvSpPr>
          <p:spPr>
            <a:xfrm flipH="1">
              <a:off x="8155002" y="3012332"/>
              <a:ext cx="756306" cy="973807"/>
            </a:xfrm>
            <a:prstGeom prst="parallelogram">
              <a:avLst>
                <a:gd name="adj" fmla="val 53855"/>
              </a:avLst>
            </a:prstGeom>
            <a:gradFill>
              <a:gsLst>
                <a:gs pos="74000">
                  <a:srgbClr val="FFFFFF"/>
                </a:gs>
                <a:gs pos="9000">
                  <a:schemeClr val="bg1">
                    <a:alpha val="0"/>
                  </a:schemeClr>
                </a:gs>
                <a:gs pos="39000">
                  <a:schemeClr val="bg1">
                    <a:alpha val="0"/>
                  </a:schemeClr>
                </a:gs>
                <a:gs pos="100000">
                  <a:schemeClr val="bg1"/>
                </a:gs>
              </a:gsLst>
              <a:lin ang="12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7" name="平行四边形 26"/>
            <p:cNvSpPr/>
            <p:nvPr/>
          </p:nvSpPr>
          <p:spPr>
            <a:xfrm rot="3705747" flipH="1">
              <a:off x="2928980" y="1084098"/>
              <a:ext cx="1604908" cy="304888"/>
            </a:xfrm>
            <a:prstGeom prst="parallelogram">
              <a:avLst>
                <a:gd name="adj" fmla="val 163198"/>
              </a:avLst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8" name="平行四边形 27"/>
            <p:cNvSpPr/>
            <p:nvPr/>
          </p:nvSpPr>
          <p:spPr>
            <a:xfrm flipH="1">
              <a:off x="485774" y="1026980"/>
              <a:ext cx="3493613" cy="973807"/>
            </a:xfrm>
            <a:prstGeom prst="parallelogram">
              <a:avLst>
                <a:gd name="adj" fmla="val 53855"/>
              </a:avLst>
            </a:prstGeom>
            <a:gradFill>
              <a:gsLst>
                <a:gs pos="0">
                  <a:srgbClr val="F8A15A"/>
                </a:gs>
                <a:gs pos="50000">
                  <a:srgbClr val="F79443"/>
                </a:gs>
                <a:gs pos="100000">
                  <a:srgbClr val="CD6209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0" name="平行四边形 29"/>
            <p:cNvSpPr/>
            <p:nvPr/>
          </p:nvSpPr>
          <p:spPr>
            <a:xfrm rot="3705747" flipH="1">
              <a:off x="3860816" y="2360276"/>
              <a:ext cx="1604908" cy="304888"/>
            </a:xfrm>
            <a:prstGeom prst="parallelogram">
              <a:avLst>
                <a:gd name="adj" fmla="val 163198"/>
              </a:avLst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1" name="平行四边形 30"/>
            <p:cNvSpPr/>
            <p:nvPr/>
          </p:nvSpPr>
          <p:spPr>
            <a:xfrm rot="3705747" flipH="1">
              <a:off x="4382791" y="3623087"/>
              <a:ext cx="1604908" cy="304888"/>
            </a:xfrm>
            <a:prstGeom prst="parallelogram">
              <a:avLst>
                <a:gd name="adj" fmla="val 163198"/>
              </a:avLst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2" name="平行四边形 31"/>
            <p:cNvSpPr/>
            <p:nvPr/>
          </p:nvSpPr>
          <p:spPr>
            <a:xfrm flipH="1">
              <a:off x="395536" y="2310376"/>
              <a:ext cx="4514878" cy="973807"/>
            </a:xfrm>
            <a:prstGeom prst="parallelogram">
              <a:avLst>
                <a:gd name="adj" fmla="val 53855"/>
              </a:avLst>
            </a:prstGeom>
            <a:gradFill>
              <a:gsLst>
                <a:gs pos="0">
                  <a:srgbClr val="F8A15A"/>
                </a:gs>
                <a:gs pos="50000">
                  <a:srgbClr val="F79443"/>
                </a:gs>
                <a:gs pos="100000">
                  <a:srgbClr val="CD6209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3" name="平行四边形 32"/>
            <p:cNvSpPr/>
            <p:nvPr/>
          </p:nvSpPr>
          <p:spPr>
            <a:xfrm flipH="1">
              <a:off x="-9241" y="3569598"/>
              <a:ext cx="5423818" cy="973807"/>
            </a:xfrm>
            <a:prstGeom prst="parallelogram">
              <a:avLst>
                <a:gd name="adj" fmla="val 53855"/>
              </a:avLst>
            </a:prstGeom>
            <a:gradFill>
              <a:gsLst>
                <a:gs pos="0">
                  <a:srgbClr val="F8A15A"/>
                </a:gs>
                <a:gs pos="50000">
                  <a:srgbClr val="F79443"/>
                </a:gs>
                <a:gs pos="100000">
                  <a:srgbClr val="CD6209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4" name="平行四边形 33"/>
            <p:cNvSpPr/>
            <p:nvPr/>
          </p:nvSpPr>
          <p:spPr>
            <a:xfrm flipH="1">
              <a:off x="391766" y="2310375"/>
              <a:ext cx="978967" cy="973807"/>
            </a:xfrm>
            <a:prstGeom prst="parallelogram">
              <a:avLst>
                <a:gd name="adj" fmla="val 53855"/>
              </a:avLst>
            </a:prstGeom>
            <a:gradFill>
              <a:gsLst>
                <a:gs pos="20000">
                  <a:srgbClr val="FFFFFF"/>
                </a:gs>
                <a:gs pos="100000">
                  <a:schemeClr val="bg1">
                    <a:alpha val="0"/>
                  </a:schemeClr>
                </a:gs>
                <a:gs pos="56000">
                  <a:schemeClr val="bg1">
                    <a:alpha val="0"/>
                  </a:schemeClr>
                </a:gs>
                <a:gs pos="0">
                  <a:schemeClr val="bg1"/>
                </a:gs>
              </a:gsLst>
              <a:lin ang="12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5" name="平行四边形 34"/>
            <p:cNvSpPr/>
            <p:nvPr/>
          </p:nvSpPr>
          <p:spPr>
            <a:xfrm flipH="1">
              <a:off x="-9241" y="3596690"/>
              <a:ext cx="978967" cy="973807"/>
            </a:xfrm>
            <a:prstGeom prst="parallelogram">
              <a:avLst>
                <a:gd name="adj" fmla="val 53855"/>
              </a:avLst>
            </a:prstGeom>
            <a:gradFill>
              <a:gsLst>
                <a:gs pos="20000">
                  <a:srgbClr val="FFFFFF"/>
                </a:gs>
                <a:gs pos="100000">
                  <a:schemeClr val="bg1">
                    <a:alpha val="0"/>
                  </a:schemeClr>
                </a:gs>
                <a:gs pos="56000">
                  <a:schemeClr val="bg1">
                    <a:alpha val="0"/>
                  </a:schemeClr>
                </a:gs>
                <a:gs pos="0">
                  <a:schemeClr val="bg1"/>
                </a:gs>
              </a:gsLst>
              <a:lin ang="12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0" name="平行四边形 39"/>
            <p:cNvSpPr/>
            <p:nvPr/>
          </p:nvSpPr>
          <p:spPr>
            <a:xfrm>
              <a:off x="395537" y="2000786"/>
              <a:ext cx="3583854" cy="309589"/>
            </a:xfrm>
            <a:prstGeom prst="parallelogram">
              <a:avLst>
                <a:gd name="adj" fmla="val 200687"/>
              </a:avLst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1" name="平行四边形 40"/>
            <p:cNvSpPr/>
            <p:nvPr/>
          </p:nvSpPr>
          <p:spPr>
            <a:xfrm>
              <a:off x="0" y="3284183"/>
              <a:ext cx="4910414" cy="312508"/>
            </a:xfrm>
            <a:prstGeom prst="parallelogram">
              <a:avLst>
                <a:gd name="adj" fmla="val 296063"/>
              </a:avLst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4" name="等腰三角形 43"/>
            <p:cNvSpPr/>
            <p:nvPr/>
          </p:nvSpPr>
          <p:spPr>
            <a:xfrm flipH="1">
              <a:off x="485774" y="281721"/>
              <a:ext cx="1603796" cy="745259"/>
            </a:xfrm>
            <a:prstGeom prst="triangle">
              <a:avLst>
                <a:gd name="adj" fmla="val 78805"/>
              </a:avLst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2"/>
                </a:solidFill>
              </a:endParaRPr>
            </a:p>
          </p:txBody>
        </p:sp>
        <p:sp>
          <p:nvSpPr>
            <p:cNvPr id="45" name="Google Shape;564;p38"/>
            <p:cNvSpPr/>
            <p:nvPr/>
          </p:nvSpPr>
          <p:spPr>
            <a:xfrm>
              <a:off x="3995936" y="657319"/>
              <a:ext cx="648072" cy="492605"/>
            </a:xfrm>
            <a:custGeom>
              <a:avLst/>
              <a:gdLst/>
              <a:ahLst/>
              <a:cxnLst/>
              <a:rect l="l" t="t" r="r" b="b"/>
              <a:pathLst>
                <a:path w="17536" h="11919" extrusionOk="0">
                  <a:moveTo>
                    <a:pt x="15729" y="3371"/>
                  </a:moveTo>
                  <a:lnTo>
                    <a:pt x="15826" y="3395"/>
                  </a:lnTo>
                  <a:lnTo>
                    <a:pt x="15899" y="3444"/>
                  </a:lnTo>
                  <a:lnTo>
                    <a:pt x="15948" y="3517"/>
                  </a:lnTo>
                  <a:lnTo>
                    <a:pt x="15973" y="3615"/>
                  </a:lnTo>
                  <a:lnTo>
                    <a:pt x="15948" y="3713"/>
                  </a:lnTo>
                  <a:lnTo>
                    <a:pt x="13994" y="8060"/>
                  </a:lnTo>
                  <a:lnTo>
                    <a:pt x="13946" y="8133"/>
                  </a:lnTo>
                  <a:lnTo>
                    <a:pt x="13897" y="8158"/>
                  </a:lnTo>
                  <a:lnTo>
                    <a:pt x="13848" y="8207"/>
                  </a:lnTo>
                  <a:lnTo>
                    <a:pt x="13775" y="8207"/>
                  </a:lnTo>
                  <a:lnTo>
                    <a:pt x="13677" y="8182"/>
                  </a:lnTo>
                  <a:lnTo>
                    <a:pt x="13604" y="8133"/>
                  </a:lnTo>
                  <a:lnTo>
                    <a:pt x="13555" y="8036"/>
                  </a:lnTo>
                  <a:lnTo>
                    <a:pt x="13530" y="7962"/>
                  </a:lnTo>
                  <a:lnTo>
                    <a:pt x="13555" y="7865"/>
                  </a:lnTo>
                  <a:lnTo>
                    <a:pt x="15509" y="3517"/>
                  </a:lnTo>
                  <a:lnTo>
                    <a:pt x="15558" y="3420"/>
                  </a:lnTo>
                  <a:lnTo>
                    <a:pt x="15631" y="3371"/>
                  </a:lnTo>
                  <a:close/>
                  <a:moveTo>
                    <a:pt x="13628" y="3273"/>
                  </a:moveTo>
                  <a:lnTo>
                    <a:pt x="13726" y="3298"/>
                  </a:lnTo>
                  <a:lnTo>
                    <a:pt x="13824" y="3322"/>
                  </a:lnTo>
                  <a:lnTo>
                    <a:pt x="13872" y="3395"/>
                  </a:lnTo>
                  <a:lnTo>
                    <a:pt x="13897" y="3493"/>
                  </a:lnTo>
                  <a:lnTo>
                    <a:pt x="13897" y="3591"/>
                  </a:lnTo>
                  <a:lnTo>
                    <a:pt x="12602" y="8158"/>
                  </a:lnTo>
                  <a:lnTo>
                    <a:pt x="12578" y="8231"/>
                  </a:lnTo>
                  <a:lnTo>
                    <a:pt x="12505" y="8304"/>
                  </a:lnTo>
                  <a:lnTo>
                    <a:pt x="12456" y="8329"/>
                  </a:lnTo>
                  <a:lnTo>
                    <a:pt x="12358" y="8353"/>
                  </a:lnTo>
                  <a:lnTo>
                    <a:pt x="12309" y="8329"/>
                  </a:lnTo>
                  <a:lnTo>
                    <a:pt x="12212" y="8304"/>
                  </a:lnTo>
                  <a:lnTo>
                    <a:pt x="12163" y="8231"/>
                  </a:lnTo>
                  <a:lnTo>
                    <a:pt x="12138" y="8133"/>
                  </a:lnTo>
                  <a:lnTo>
                    <a:pt x="12138" y="8036"/>
                  </a:lnTo>
                  <a:lnTo>
                    <a:pt x="13433" y="3469"/>
                  </a:lnTo>
                  <a:lnTo>
                    <a:pt x="13482" y="3371"/>
                  </a:lnTo>
                  <a:lnTo>
                    <a:pt x="13530" y="3298"/>
                  </a:lnTo>
                  <a:lnTo>
                    <a:pt x="13628" y="3273"/>
                  </a:lnTo>
                  <a:close/>
                  <a:moveTo>
                    <a:pt x="11625" y="3200"/>
                  </a:moveTo>
                  <a:lnTo>
                    <a:pt x="11723" y="3224"/>
                  </a:lnTo>
                  <a:lnTo>
                    <a:pt x="11796" y="3298"/>
                  </a:lnTo>
                  <a:lnTo>
                    <a:pt x="11821" y="3371"/>
                  </a:lnTo>
                  <a:lnTo>
                    <a:pt x="11845" y="3469"/>
                  </a:lnTo>
                  <a:lnTo>
                    <a:pt x="11210" y="8280"/>
                  </a:lnTo>
                  <a:lnTo>
                    <a:pt x="11186" y="8353"/>
                  </a:lnTo>
                  <a:lnTo>
                    <a:pt x="11137" y="8426"/>
                  </a:lnTo>
                  <a:lnTo>
                    <a:pt x="11064" y="8475"/>
                  </a:lnTo>
                  <a:lnTo>
                    <a:pt x="10966" y="8500"/>
                  </a:lnTo>
                  <a:lnTo>
                    <a:pt x="10942" y="8500"/>
                  </a:lnTo>
                  <a:lnTo>
                    <a:pt x="10844" y="8451"/>
                  </a:lnTo>
                  <a:lnTo>
                    <a:pt x="10771" y="8402"/>
                  </a:lnTo>
                  <a:lnTo>
                    <a:pt x="10722" y="8304"/>
                  </a:lnTo>
                  <a:lnTo>
                    <a:pt x="10722" y="8207"/>
                  </a:lnTo>
                  <a:lnTo>
                    <a:pt x="11357" y="3420"/>
                  </a:lnTo>
                  <a:lnTo>
                    <a:pt x="11381" y="3322"/>
                  </a:lnTo>
                  <a:lnTo>
                    <a:pt x="11454" y="3249"/>
                  </a:lnTo>
                  <a:lnTo>
                    <a:pt x="11528" y="3200"/>
                  </a:lnTo>
                  <a:close/>
                  <a:moveTo>
                    <a:pt x="9525" y="3102"/>
                  </a:moveTo>
                  <a:lnTo>
                    <a:pt x="9623" y="3127"/>
                  </a:lnTo>
                  <a:lnTo>
                    <a:pt x="9696" y="3175"/>
                  </a:lnTo>
                  <a:lnTo>
                    <a:pt x="9745" y="3249"/>
                  </a:lnTo>
                  <a:lnTo>
                    <a:pt x="9769" y="3346"/>
                  </a:lnTo>
                  <a:lnTo>
                    <a:pt x="9818" y="8378"/>
                  </a:lnTo>
                  <a:lnTo>
                    <a:pt x="9794" y="8475"/>
                  </a:lnTo>
                  <a:lnTo>
                    <a:pt x="9745" y="8573"/>
                  </a:lnTo>
                  <a:lnTo>
                    <a:pt x="9672" y="8622"/>
                  </a:lnTo>
                  <a:lnTo>
                    <a:pt x="9574" y="8646"/>
                  </a:lnTo>
                  <a:lnTo>
                    <a:pt x="9476" y="8622"/>
                  </a:lnTo>
                  <a:lnTo>
                    <a:pt x="9403" y="8573"/>
                  </a:lnTo>
                  <a:lnTo>
                    <a:pt x="9354" y="8475"/>
                  </a:lnTo>
                  <a:lnTo>
                    <a:pt x="9330" y="8402"/>
                  </a:lnTo>
                  <a:lnTo>
                    <a:pt x="9281" y="3346"/>
                  </a:lnTo>
                  <a:lnTo>
                    <a:pt x="9305" y="3273"/>
                  </a:lnTo>
                  <a:lnTo>
                    <a:pt x="9354" y="3175"/>
                  </a:lnTo>
                  <a:lnTo>
                    <a:pt x="9427" y="3127"/>
                  </a:lnTo>
                  <a:lnTo>
                    <a:pt x="9525" y="3102"/>
                  </a:lnTo>
                  <a:close/>
                  <a:moveTo>
                    <a:pt x="7522" y="3029"/>
                  </a:moveTo>
                  <a:lnTo>
                    <a:pt x="7620" y="3078"/>
                  </a:lnTo>
                  <a:lnTo>
                    <a:pt x="7669" y="3151"/>
                  </a:lnTo>
                  <a:lnTo>
                    <a:pt x="7693" y="3249"/>
                  </a:lnTo>
                  <a:lnTo>
                    <a:pt x="8402" y="8500"/>
                  </a:lnTo>
                  <a:lnTo>
                    <a:pt x="8402" y="8597"/>
                  </a:lnTo>
                  <a:lnTo>
                    <a:pt x="8353" y="8671"/>
                  </a:lnTo>
                  <a:lnTo>
                    <a:pt x="8279" y="8744"/>
                  </a:lnTo>
                  <a:lnTo>
                    <a:pt x="8206" y="8768"/>
                  </a:lnTo>
                  <a:lnTo>
                    <a:pt x="8084" y="8768"/>
                  </a:lnTo>
                  <a:lnTo>
                    <a:pt x="8011" y="8720"/>
                  </a:lnTo>
                  <a:lnTo>
                    <a:pt x="7962" y="8646"/>
                  </a:lnTo>
                  <a:lnTo>
                    <a:pt x="7913" y="8573"/>
                  </a:lnTo>
                  <a:lnTo>
                    <a:pt x="7229" y="3298"/>
                  </a:lnTo>
                  <a:lnTo>
                    <a:pt x="7229" y="3200"/>
                  </a:lnTo>
                  <a:lnTo>
                    <a:pt x="7278" y="3127"/>
                  </a:lnTo>
                  <a:lnTo>
                    <a:pt x="7327" y="3053"/>
                  </a:lnTo>
                  <a:lnTo>
                    <a:pt x="7425" y="3029"/>
                  </a:lnTo>
                  <a:close/>
                  <a:moveTo>
                    <a:pt x="5446" y="2956"/>
                  </a:moveTo>
                  <a:lnTo>
                    <a:pt x="5520" y="2980"/>
                  </a:lnTo>
                  <a:lnTo>
                    <a:pt x="5593" y="3053"/>
                  </a:lnTo>
                  <a:lnTo>
                    <a:pt x="5642" y="3127"/>
                  </a:lnTo>
                  <a:lnTo>
                    <a:pt x="7009" y="8622"/>
                  </a:lnTo>
                  <a:lnTo>
                    <a:pt x="7009" y="8720"/>
                  </a:lnTo>
                  <a:lnTo>
                    <a:pt x="6985" y="8793"/>
                  </a:lnTo>
                  <a:lnTo>
                    <a:pt x="6912" y="8866"/>
                  </a:lnTo>
                  <a:lnTo>
                    <a:pt x="6814" y="8915"/>
                  </a:lnTo>
                  <a:lnTo>
                    <a:pt x="6692" y="8915"/>
                  </a:lnTo>
                  <a:lnTo>
                    <a:pt x="6619" y="8866"/>
                  </a:lnTo>
                  <a:lnTo>
                    <a:pt x="6570" y="8817"/>
                  </a:lnTo>
                  <a:lnTo>
                    <a:pt x="6521" y="8744"/>
                  </a:lnTo>
                  <a:lnTo>
                    <a:pt x="5153" y="3249"/>
                  </a:lnTo>
                  <a:lnTo>
                    <a:pt x="5153" y="3151"/>
                  </a:lnTo>
                  <a:lnTo>
                    <a:pt x="5178" y="3053"/>
                  </a:lnTo>
                  <a:lnTo>
                    <a:pt x="5251" y="3005"/>
                  </a:lnTo>
                  <a:lnTo>
                    <a:pt x="5349" y="2956"/>
                  </a:lnTo>
                  <a:close/>
                  <a:moveTo>
                    <a:pt x="391" y="0"/>
                  </a:moveTo>
                  <a:lnTo>
                    <a:pt x="293" y="25"/>
                  </a:lnTo>
                  <a:lnTo>
                    <a:pt x="220" y="74"/>
                  </a:lnTo>
                  <a:lnTo>
                    <a:pt x="147" y="123"/>
                  </a:lnTo>
                  <a:lnTo>
                    <a:pt x="73" y="196"/>
                  </a:lnTo>
                  <a:lnTo>
                    <a:pt x="25" y="294"/>
                  </a:lnTo>
                  <a:lnTo>
                    <a:pt x="0" y="367"/>
                  </a:lnTo>
                  <a:lnTo>
                    <a:pt x="0" y="489"/>
                  </a:lnTo>
                  <a:lnTo>
                    <a:pt x="0" y="587"/>
                  </a:lnTo>
                  <a:lnTo>
                    <a:pt x="25" y="660"/>
                  </a:lnTo>
                  <a:lnTo>
                    <a:pt x="73" y="758"/>
                  </a:lnTo>
                  <a:lnTo>
                    <a:pt x="147" y="831"/>
                  </a:lnTo>
                  <a:lnTo>
                    <a:pt x="220" y="880"/>
                  </a:lnTo>
                  <a:lnTo>
                    <a:pt x="293" y="929"/>
                  </a:lnTo>
                  <a:lnTo>
                    <a:pt x="391" y="953"/>
                  </a:lnTo>
                  <a:lnTo>
                    <a:pt x="489" y="977"/>
                  </a:lnTo>
                  <a:lnTo>
                    <a:pt x="3346" y="977"/>
                  </a:lnTo>
                  <a:lnTo>
                    <a:pt x="5300" y="9281"/>
                  </a:lnTo>
                  <a:lnTo>
                    <a:pt x="4518" y="11235"/>
                  </a:lnTo>
                  <a:lnTo>
                    <a:pt x="4494" y="11357"/>
                  </a:lnTo>
                  <a:lnTo>
                    <a:pt x="4494" y="11479"/>
                  </a:lnTo>
                  <a:lnTo>
                    <a:pt x="4518" y="11577"/>
                  </a:lnTo>
                  <a:lnTo>
                    <a:pt x="4567" y="11699"/>
                  </a:lnTo>
                  <a:lnTo>
                    <a:pt x="4592" y="11724"/>
                  </a:lnTo>
                  <a:lnTo>
                    <a:pt x="4811" y="11577"/>
                  </a:lnTo>
                  <a:lnTo>
                    <a:pt x="5031" y="11479"/>
                  </a:lnTo>
                  <a:lnTo>
                    <a:pt x="5275" y="11406"/>
                  </a:lnTo>
                  <a:lnTo>
                    <a:pt x="5715" y="11406"/>
                  </a:lnTo>
                  <a:lnTo>
                    <a:pt x="5886" y="11430"/>
                  </a:lnTo>
                  <a:lnTo>
                    <a:pt x="6033" y="11479"/>
                  </a:lnTo>
                  <a:lnTo>
                    <a:pt x="6179" y="11528"/>
                  </a:lnTo>
                  <a:lnTo>
                    <a:pt x="6326" y="11601"/>
                  </a:lnTo>
                  <a:lnTo>
                    <a:pt x="6448" y="11699"/>
                  </a:lnTo>
                  <a:lnTo>
                    <a:pt x="6570" y="11797"/>
                  </a:lnTo>
                  <a:lnTo>
                    <a:pt x="6692" y="11919"/>
                  </a:lnTo>
                  <a:lnTo>
                    <a:pt x="12920" y="11919"/>
                  </a:lnTo>
                  <a:lnTo>
                    <a:pt x="13042" y="11797"/>
                  </a:lnTo>
                  <a:lnTo>
                    <a:pt x="13164" y="11699"/>
                  </a:lnTo>
                  <a:lnTo>
                    <a:pt x="13286" y="11601"/>
                  </a:lnTo>
                  <a:lnTo>
                    <a:pt x="13433" y="11528"/>
                  </a:lnTo>
                  <a:lnTo>
                    <a:pt x="13579" y="11479"/>
                  </a:lnTo>
                  <a:lnTo>
                    <a:pt x="13726" y="11430"/>
                  </a:lnTo>
                  <a:lnTo>
                    <a:pt x="13897" y="11406"/>
                  </a:lnTo>
                  <a:lnTo>
                    <a:pt x="14312" y="11406"/>
                  </a:lnTo>
                  <a:lnTo>
                    <a:pt x="14556" y="11479"/>
                  </a:lnTo>
                  <a:lnTo>
                    <a:pt x="14776" y="11553"/>
                  </a:lnTo>
                  <a:lnTo>
                    <a:pt x="14971" y="11699"/>
                  </a:lnTo>
                  <a:lnTo>
                    <a:pt x="15020" y="11553"/>
                  </a:lnTo>
                  <a:lnTo>
                    <a:pt x="15045" y="11430"/>
                  </a:lnTo>
                  <a:lnTo>
                    <a:pt x="15045" y="11308"/>
                  </a:lnTo>
                  <a:lnTo>
                    <a:pt x="15020" y="11235"/>
                  </a:lnTo>
                  <a:lnTo>
                    <a:pt x="14971" y="11137"/>
                  </a:lnTo>
                  <a:lnTo>
                    <a:pt x="14898" y="11064"/>
                  </a:lnTo>
                  <a:lnTo>
                    <a:pt x="14825" y="11015"/>
                  </a:lnTo>
                  <a:lnTo>
                    <a:pt x="14752" y="10966"/>
                  </a:lnTo>
                  <a:lnTo>
                    <a:pt x="14654" y="10942"/>
                  </a:lnTo>
                  <a:lnTo>
                    <a:pt x="5691" y="10942"/>
                  </a:lnTo>
                  <a:lnTo>
                    <a:pt x="6106" y="9916"/>
                  </a:lnTo>
                  <a:lnTo>
                    <a:pt x="6252" y="9941"/>
                  </a:lnTo>
                  <a:lnTo>
                    <a:pt x="6423" y="9941"/>
                  </a:lnTo>
                  <a:lnTo>
                    <a:pt x="13848" y="9257"/>
                  </a:lnTo>
                  <a:lnTo>
                    <a:pt x="14019" y="9232"/>
                  </a:lnTo>
                  <a:lnTo>
                    <a:pt x="14190" y="9159"/>
                  </a:lnTo>
                  <a:lnTo>
                    <a:pt x="14336" y="9086"/>
                  </a:lnTo>
                  <a:lnTo>
                    <a:pt x="14507" y="8988"/>
                  </a:lnTo>
                  <a:lnTo>
                    <a:pt x="14654" y="8890"/>
                  </a:lnTo>
                  <a:lnTo>
                    <a:pt x="14776" y="8768"/>
                  </a:lnTo>
                  <a:lnTo>
                    <a:pt x="14874" y="8622"/>
                  </a:lnTo>
                  <a:lnTo>
                    <a:pt x="14971" y="8475"/>
                  </a:lnTo>
                  <a:lnTo>
                    <a:pt x="17463" y="3151"/>
                  </a:lnTo>
                  <a:lnTo>
                    <a:pt x="17511" y="3005"/>
                  </a:lnTo>
                  <a:lnTo>
                    <a:pt x="17536" y="2882"/>
                  </a:lnTo>
                  <a:lnTo>
                    <a:pt x="17511" y="2760"/>
                  </a:lnTo>
                  <a:lnTo>
                    <a:pt x="17487" y="2638"/>
                  </a:lnTo>
                  <a:lnTo>
                    <a:pt x="17414" y="2565"/>
                  </a:lnTo>
                  <a:lnTo>
                    <a:pt x="17292" y="2492"/>
                  </a:lnTo>
                  <a:lnTo>
                    <a:pt x="17169" y="2443"/>
                  </a:lnTo>
                  <a:lnTo>
                    <a:pt x="17023" y="2418"/>
                  </a:lnTo>
                  <a:lnTo>
                    <a:pt x="4592" y="2003"/>
                  </a:lnTo>
                  <a:lnTo>
                    <a:pt x="4225" y="367"/>
                  </a:lnTo>
                  <a:lnTo>
                    <a:pt x="4152" y="220"/>
                  </a:lnTo>
                  <a:lnTo>
                    <a:pt x="4054" y="98"/>
                  </a:lnTo>
                  <a:lnTo>
                    <a:pt x="3908" y="25"/>
                  </a:lnTo>
                  <a:lnTo>
                    <a:pt x="3737" y="0"/>
                  </a:lnTo>
                  <a:close/>
                </a:path>
              </a:pathLst>
            </a:custGeom>
            <a:noFill/>
            <a:ln w="19050">
              <a:solidFill>
                <a:schemeClr val="tx1">
                  <a:lumMod val="65000"/>
                  <a:lumOff val="3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ial Narrow" pitchFamily="34" charset="0"/>
              </a:endParaRPr>
            </a:p>
          </p:txBody>
        </p:sp>
        <p:sp>
          <p:nvSpPr>
            <p:cNvPr id="52" name="Прямоугольник 51"/>
            <p:cNvSpPr/>
            <p:nvPr/>
          </p:nvSpPr>
          <p:spPr>
            <a:xfrm>
              <a:off x="5672084" y="472652"/>
              <a:ext cx="107273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altLang="ru-RU" b="1" dirty="0" smtClean="0">
                  <a:solidFill>
                    <a:schemeClr val="bg1"/>
                  </a:solidFill>
                  <a:latin typeface="Arial Narrow" pitchFamily="34" charset="0"/>
                </a:rPr>
                <a:t>Торговля</a:t>
              </a:r>
              <a:endParaRPr lang="ru-RU" b="1" dirty="0">
                <a:solidFill>
                  <a:schemeClr val="bg1"/>
                </a:solidFill>
                <a:latin typeface="Arial Narrow" pitchFamily="34" charset="0"/>
              </a:endParaRPr>
            </a:p>
          </p:txBody>
        </p:sp>
        <p:sp>
          <p:nvSpPr>
            <p:cNvPr id="53" name="Прямоугольник 14"/>
            <p:cNvSpPr>
              <a:spLocks noChangeArrowheads="1"/>
            </p:cNvSpPr>
            <p:nvPr/>
          </p:nvSpPr>
          <p:spPr bwMode="auto">
            <a:xfrm>
              <a:off x="5075614" y="785248"/>
              <a:ext cx="2337184" cy="3188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102396" tIns="51198" rIns="102396" bIns="51198">
              <a:spAutoFit/>
            </a:bodyPr>
            <a:lstStyle/>
            <a:p>
              <a:r>
                <a:rPr lang="ru-RU" altLang="ru-RU" sz="1400" b="1" dirty="0" smtClean="0">
                  <a:latin typeface="Arial Narrow" pitchFamily="34" charset="0"/>
                  <a:sym typeface="Symbol" pitchFamily="18" charset="2"/>
                </a:rPr>
                <a:t>86 467 уведомлений или 31%</a:t>
              </a:r>
              <a:endParaRPr lang="ru-RU" altLang="ru-RU" sz="1200" b="1" dirty="0">
                <a:latin typeface="Arial Narrow" pitchFamily="34" charset="0"/>
              </a:endParaRPr>
            </a:p>
          </p:txBody>
        </p:sp>
        <p:sp>
          <p:nvSpPr>
            <p:cNvPr id="54" name="Google Shape;414;p38"/>
            <p:cNvSpPr/>
            <p:nvPr/>
          </p:nvSpPr>
          <p:spPr>
            <a:xfrm>
              <a:off x="871885" y="1149923"/>
              <a:ext cx="529061" cy="493810"/>
            </a:xfrm>
            <a:custGeom>
              <a:avLst/>
              <a:gdLst/>
              <a:ahLst/>
              <a:cxnLst/>
              <a:rect l="l" t="t" r="r" b="b"/>
              <a:pathLst>
                <a:path w="18416" h="16072" extrusionOk="0">
                  <a:moveTo>
                    <a:pt x="9208" y="1"/>
                  </a:moveTo>
                  <a:lnTo>
                    <a:pt x="1" y="8866"/>
                  </a:lnTo>
                  <a:lnTo>
                    <a:pt x="2882" y="8866"/>
                  </a:lnTo>
                  <a:lnTo>
                    <a:pt x="2882" y="15290"/>
                  </a:lnTo>
                  <a:lnTo>
                    <a:pt x="2907" y="15461"/>
                  </a:lnTo>
                  <a:lnTo>
                    <a:pt x="2956" y="15607"/>
                  </a:lnTo>
                  <a:lnTo>
                    <a:pt x="3029" y="15729"/>
                  </a:lnTo>
                  <a:lnTo>
                    <a:pt x="3102" y="15851"/>
                  </a:lnTo>
                  <a:lnTo>
                    <a:pt x="3224" y="15949"/>
                  </a:lnTo>
                  <a:lnTo>
                    <a:pt x="3371" y="16022"/>
                  </a:lnTo>
                  <a:lnTo>
                    <a:pt x="3517" y="16071"/>
                  </a:lnTo>
                  <a:lnTo>
                    <a:pt x="7425" y="16071"/>
                  </a:lnTo>
                  <a:lnTo>
                    <a:pt x="7425" y="13458"/>
                  </a:lnTo>
                  <a:lnTo>
                    <a:pt x="7450" y="13165"/>
                  </a:lnTo>
                  <a:lnTo>
                    <a:pt x="7547" y="12896"/>
                  </a:lnTo>
                  <a:lnTo>
                    <a:pt x="7669" y="12652"/>
                  </a:lnTo>
                  <a:lnTo>
                    <a:pt x="7840" y="12457"/>
                  </a:lnTo>
                  <a:lnTo>
                    <a:pt x="8060" y="12286"/>
                  </a:lnTo>
                  <a:lnTo>
                    <a:pt x="8280" y="12164"/>
                  </a:lnTo>
                  <a:lnTo>
                    <a:pt x="8549" y="12066"/>
                  </a:lnTo>
                  <a:lnTo>
                    <a:pt x="8842" y="12041"/>
                  </a:lnTo>
                  <a:lnTo>
                    <a:pt x="9574" y="12041"/>
                  </a:lnTo>
                  <a:lnTo>
                    <a:pt x="9867" y="12066"/>
                  </a:lnTo>
                  <a:lnTo>
                    <a:pt x="10136" y="12164"/>
                  </a:lnTo>
                  <a:lnTo>
                    <a:pt x="10356" y="12286"/>
                  </a:lnTo>
                  <a:lnTo>
                    <a:pt x="10576" y="12457"/>
                  </a:lnTo>
                  <a:lnTo>
                    <a:pt x="10747" y="12652"/>
                  </a:lnTo>
                  <a:lnTo>
                    <a:pt x="10869" y="12896"/>
                  </a:lnTo>
                  <a:lnTo>
                    <a:pt x="10967" y="13165"/>
                  </a:lnTo>
                  <a:lnTo>
                    <a:pt x="10991" y="13458"/>
                  </a:lnTo>
                  <a:lnTo>
                    <a:pt x="10991" y="16071"/>
                  </a:lnTo>
                  <a:lnTo>
                    <a:pt x="14899" y="16071"/>
                  </a:lnTo>
                  <a:lnTo>
                    <a:pt x="15045" y="16022"/>
                  </a:lnTo>
                  <a:lnTo>
                    <a:pt x="15192" y="15949"/>
                  </a:lnTo>
                  <a:lnTo>
                    <a:pt x="15314" y="15851"/>
                  </a:lnTo>
                  <a:lnTo>
                    <a:pt x="15387" y="15729"/>
                  </a:lnTo>
                  <a:lnTo>
                    <a:pt x="15460" y="15607"/>
                  </a:lnTo>
                  <a:lnTo>
                    <a:pt x="15509" y="15461"/>
                  </a:lnTo>
                  <a:lnTo>
                    <a:pt x="15534" y="15290"/>
                  </a:lnTo>
                  <a:lnTo>
                    <a:pt x="15534" y="8866"/>
                  </a:lnTo>
                  <a:lnTo>
                    <a:pt x="18416" y="8866"/>
                  </a:lnTo>
                  <a:lnTo>
                    <a:pt x="9208" y="1"/>
                  </a:lnTo>
                  <a:close/>
                </a:path>
              </a:pathLst>
            </a:custGeom>
            <a:noFill/>
            <a:ln w="28575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ial Narrow" pitchFamily="34" charset="0"/>
              </a:endParaRPr>
            </a:p>
          </p:txBody>
        </p:sp>
        <p:sp>
          <p:nvSpPr>
            <p:cNvPr id="56" name="Прямоугольник 14"/>
            <p:cNvSpPr>
              <a:spLocks noChangeArrowheads="1"/>
            </p:cNvSpPr>
            <p:nvPr/>
          </p:nvSpPr>
          <p:spPr bwMode="auto">
            <a:xfrm>
              <a:off x="1400946" y="1384085"/>
              <a:ext cx="2337184" cy="3188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102396" tIns="51198" rIns="102396" bIns="51198">
              <a:spAutoFit/>
            </a:bodyPr>
            <a:lstStyle/>
            <a:p>
              <a:r>
                <a:rPr lang="ru-RU" altLang="ru-RU" sz="1400" b="1" dirty="0" smtClean="0">
                  <a:latin typeface="Arial Narrow" pitchFamily="34" charset="0"/>
                  <a:sym typeface="Symbol" pitchFamily="18" charset="2"/>
                </a:rPr>
                <a:t>43 763 уведомлений или 16%</a:t>
              </a:r>
              <a:endParaRPr lang="ru-RU" altLang="ru-RU" sz="1400" b="1" dirty="0">
                <a:latin typeface="Arial Narrow" pitchFamily="34" charset="0"/>
              </a:endParaRPr>
            </a:p>
          </p:txBody>
        </p:sp>
        <p:sp>
          <p:nvSpPr>
            <p:cNvPr id="59" name="Google Shape;693;p43"/>
            <p:cNvSpPr/>
            <p:nvPr/>
          </p:nvSpPr>
          <p:spPr>
            <a:xfrm>
              <a:off x="4870234" y="1993932"/>
              <a:ext cx="478690" cy="482910"/>
            </a:xfrm>
            <a:custGeom>
              <a:avLst/>
              <a:gdLst/>
              <a:ahLst/>
              <a:cxnLst/>
              <a:rect l="l" t="t" r="r" b="b"/>
              <a:pathLst>
                <a:path w="15004" h="15004" fill="none" extrusionOk="0">
                  <a:moveTo>
                    <a:pt x="7502" y="1"/>
                  </a:moveTo>
                  <a:lnTo>
                    <a:pt x="7502" y="1"/>
                  </a:lnTo>
                  <a:lnTo>
                    <a:pt x="7112" y="1"/>
                  </a:lnTo>
                  <a:lnTo>
                    <a:pt x="6747" y="50"/>
                  </a:lnTo>
                  <a:lnTo>
                    <a:pt x="6357" y="98"/>
                  </a:lnTo>
                  <a:lnTo>
                    <a:pt x="5992" y="147"/>
                  </a:lnTo>
                  <a:lnTo>
                    <a:pt x="5627" y="244"/>
                  </a:lnTo>
                  <a:lnTo>
                    <a:pt x="5261" y="342"/>
                  </a:lnTo>
                  <a:lnTo>
                    <a:pt x="4921" y="464"/>
                  </a:lnTo>
                  <a:lnTo>
                    <a:pt x="4580" y="585"/>
                  </a:lnTo>
                  <a:lnTo>
                    <a:pt x="4239" y="732"/>
                  </a:lnTo>
                  <a:lnTo>
                    <a:pt x="3922" y="902"/>
                  </a:lnTo>
                  <a:lnTo>
                    <a:pt x="3605" y="1097"/>
                  </a:lnTo>
                  <a:lnTo>
                    <a:pt x="3313" y="1292"/>
                  </a:lnTo>
                  <a:lnTo>
                    <a:pt x="3021" y="1487"/>
                  </a:lnTo>
                  <a:lnTo>
                    <a:pt x="2729" y="1706"/>
                  </a:lnTo>
                  <a:lnTo>
                    <a:pt x="2461" y="1949"/>
                  </a:lnTo>
                  <a:lnTo>
                    <a:pt x="2193" y="2193"/>
                  </a:lnTo>
                  <a:lnTo>
                    <a:pt x="1949" y="2461"/>
                  </a:lnTo>
                  <a:lnTo>
                    <a:pt x="1706" y="2729"/>
                  </a:lnTo>
                  <a:lnTo>
                    <a:pt x="1486" y="3021"/>
                  </a:lnTo>
                  <a:lnTo>
                    <a:pt x="1292" y="3313"/>
                  </a:lnTo>
                  <a:lnTo>
                    <a:pt x="1097" y="3605"/>
                  </a:lnTo>
                  <a:lnTo>
                    <a:pt x="902" y="3922"/>
                  </a:lnTo>
                  <a:lnTo>
                    <a:pt x="731" y="4239"/>
                  </a:lnTo>
                  <a:lnTo>
                    <a:pt x="585" y="4580"/>
                  </a:lnTo>
                  <a:lnTo>
                    <a:pt x="464" y="4921"/>
                  </a:lnTo>
                  <a:lnTo>
                    <a:pt x="342" y="5262"/>
                  </a:lnTo>
                  <a:lnTo>
                    <a:pt x="244" y="5627"/>
                  </a:lnTo>
                  <a:lnTo>
                    <a:pt x="147" y="5992"/>
                  </a:lnTo>
                  <a:lnTo>
                    <a:pt x="98" y="6358"/>
                  </a:lnTo>
                  <a:lnTo>
                    <a:pt x="50" y="6747"/>
                  </a:lnTo>
                  <a:lnTo>
                    <a:pt x="1" y="7113"/>
                  </a:lnTo>
                  <a:lnTo>
                    <a:pt x="1" y="7502"/>
                  </a:lnTo>
                  <a:lnTo>
                    <a:pt x="1" y="7502"/>
                  </a:lnTo>
                  <a:lnTo>
                    <a:pt x="1" y="7892"/>
                  </a:lnTo>
                  <a:lnTo>
                    <a:pt x="50" y="8257"/>
                  </a:lnTo>
                  <a:lnTo>
                    <a:pt x="98" y="8647"/>
                  </a:lnTo>
                  <a:lnTo>
                    <a:pt x="147" y="9012"/>
                  </a:lnTo>
                  <a:lnTo>
                    <a:pt x="244" y="9378"/>
                  </a:lnTo>
                  <a:lnTo>
                    <a:pt x="342" y="9743"/>
                  </a:lnTo>
                  <a:lnTo>
                    <a:pt x="464" y="10084"/>
                  </a:lnTo>
                  <a:lnTo>
                    <a:pt x="585" y="10425"/>
                  </a:lnTo>
                  <a:lnTo>
                    <a:pt x="731" y="10766"/>
                  </a:lnTo>
                  <a:lnTo>
                    <a:pt x="902" y="11082"/>
                  </a:lnTo>
                  <a:lnTo>
                    <a:pt x="1097" y="11399"/>
                  </a:lnTo>
                  <a:lnTo>
                    <a:pt x="1292" y="11691"/>
                  </a:lnTo>
                  <a:lnTo>
                    <a:pt x="1486" y="11984"/>
                  </a:lnTo>
                  <a:lnTo>
                    <a:pt x="1706" y="12276"/>
                  </a:lnTo>
                  <a:lnTo>
                    <a:pt x="1949" y="12544"/>
                  </a:lnTo>
                  <a:lnTo>
                    <a:pt x="2193" y="12812"/>
                  </a:lnTo>
                  <a:lnTo>
                    <a:pt x="2461" y="13055"/>
                  </a:lnTo>
                  <a:lnTo>
                    <a:pt x="2729" y="13299"/>
                  </a:lnTo>
                  <a:lnTo>
                    <a:pt x="3021" y="13518"/>
                  </a:lnTo>
                  <a:lnTo>
                    <a:pt x="3313" y="13713"/>
                  </a:lnTo>
                  <a:lnTo>
                    <a:pt x="3605" y="13908"/>
                  </a:lnTo>
                  <a:lnTo>
                    <a:pt x="3922" y="14102"/>
                  </a:lnTo>
                  <a:lnTo>
                    <a:pt x="4239" y="14273"/>
                  </a:lnTo>
                  <a:lnTo>
                    <a:pt x="4580" y="14419"/>
                  </a:lnTo>
                  <a:lnTo>
                    <a:pt x="4921" y="14541"/>
                  </a:lnTo>
                  <a:lnTo>
                    <a:pt x="5261" y="14663"/>
                  </a:lnTo>
                  <a:lnTo>
                    <a:pt x="5627" y="14760"/>
                  </a:lnTo>
                  <a:lnTo>
                    <a:pt x="5992" y="14857"/>
                  </a:lnTo>
                  <a:lnTo>
                    <a:pt x="6357" y="14906"/>
                  </a:lnTo>
                  <a:lnTo>
                    <a:pt x="6747" y="14955"/>
                  </a:lnTo>
                  <a:lnTo>
                    <a:pt x="7112" y="15004"/>
                  </a:lnTo>
                  <a:lnTo>
                    <a:pt x="7502" y="15004"/>
                  </a:lnTo>
                  <a:lnTo>
                    <a:pt x="7502" y="15004"/>
                  </a:lnTo>
                  <a:lnTo>
                    <a:pt x="7892" y="15004"/>
                  </a:lnTo>
                  <a:lnTo>
                    <a:pt x="8257" y="14955"/>
                  </a:lnTo>
                  <a:lnTo>
                    <a:pt x="8647" y="14906"/>
                  </a:lnTo>
                  <a:lnTo>
                    <a:pt x="9012" y="14857"/>
                  </a:lnTo>
                  <a:lnTo>
                    <a:pt x="9377" y="14760"/>
                  </a:lnTo>
                  <a:lnTo>
                    <a:pt x="9743" y="14663"/>
                  </a:lnTo>
                  <a:lnTo>
                    <a:pt x="10084" y="14541"/>
                  </a:lnTo>
                  <a:lnTo>
                    <a:pt x="10425" y="14419"/>
                  </a:lnTo>
                  <a:lnTo>
                    <a:pt x="10766" y="14273"/>
                  </a:lnTo>
                  <a:lnTo>
                    <a:pt x="11082" y="14102"/>
                  </a:lnTo>
                  <a:lnTo>
                    <a:pt x="11399" y="13908"/>
                  </a:lnTo>
                  <a:lnTo>
                    <a:pt x="11691" y="13713"/>
                  </a:lnTo>
                  <a:lnTo>
                    <a:pt x="11983" y="13518"/>
                  </a:lnTo>
                  <a:lnTo>
                    <a:pt x="12276" y="13299"/>
                  </a:lnTo>
                  <a:lnTo>
                    <a:pt x="12544" y="13055"/>
                  </a:lnTo>
                  <a:lnTo>
                    <a:pt x="12812" y="12812"/>
                  </a:lnTo>
                  <a:lnTo>
                    <a:pt x="13055" y="12544"/>
                  </a:lnTo>
                  <a:lnTo>
                    <a:pt x="13299" y="12276"/>
                  </a:lnTo>
                  <a:lnTo>
                    <a:pt x="13518" y="11984"/>
                  </a:lnTo>
                  <a:lnTo>
                    <a:pt x="13713" y="11691"/>
                  </a:lnTo>
                  <a:lnTo>
                    <a:pt x="13907" y="11399"/>
                  </a:lnTo>
                  <a:lnTo>
                    <a:pt x="14102" y="11082"/>
                  </a:lnTo>
                  <a:lnTo>
                    <a:pt x="14273" y="10766"/>
                  </a:lnTo>
                  <a:lnTo>
                    <a:pt x="14419" y="10425"/>
                  </a:lnTo>
                  <a:lnTo>
                    <a:pt x="14541" y="10084"/>
                  </a:lnTo>
                  <a:lnTo>
                    <a:pt x="14662" y="9743"/>
                  </a:lnTo>
                  <a:lnTo>
                    <a:pt x="14760" y="9378"/>
                  </a:lnTo>
                  <a:lnTo>
                    <a:pt x="14857" y="9012"/>
                  </a:lnTo>
                  <a:lnTo>
                    <a:pt x="14906" y="8647"/>
                  </a:lnTo>
                  <a:lnTo>
                    <a:pt x="14955" y="8257"/>
                  </a:lnTo>
                  <a:lnTo>
                    <a:pt x="15003" y="7892"/>
                  </a:lnTo>
                  <a:lnTo>
                    <a:pt x="15003" y="7502"/>
                  </a:lnTo>
                  <a:lnTo>
                    <a:pt x="7502" y="7502"/>
                  </a:lnTo>
                  <a:lnTo>
                    <a:pt x="7502" y="1"/>
                  </a:lnTo>
                  <a:close/>
                </a:path>
              </a:pathLst>
            </a:custGeom>
            <a:noFill/>
            <a:ln w="19050" cap="rnd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ial Narrow" pitchFamily="34" charset="0"/>
              </a:endParaRPr>
            </a:p>
          </p:txBody>
        </p:sp>
        <p:sp>
          <p:nvSpPr>
            <p:cNvPr id="60" name="Google Shape;694;p43"/>
            <p:cNvSpPr/>
            <p:nvPr/>
          </p:nvSpPr>
          <p:spPr>
            <a:xfrm>
              <a:off x="5140654" y="1957939"/>
              <a:ext cx="167848" cy="197554"/>
            </a:xfrm>
            <a:custGeom>
              <a:avLst/>
              <a:gdLst/>
              <a:ahLst/>
              <a:cxnLst/>
              <a:rect l="l" t="t" r="r" b="b"/>
              <a:pathLst>
                <a:path w="5261" h="6138" fill="none" extrusionOk="0">
                  <a:moveTo>
                    <a:pt x="0" y="0"/>
                  </a:moveTo>
                  <a:lnTo>
                    <a:pt x="0" y="0"/>
                  </a:lnTo>
                  <a:lnTo>
                    <a:pt x="390" y="25"/>
                  </a:lnTo>
                  <a:lnTo>
                    <a:pt x="780" y="98"/>
                  </a:lnTo>
                  <a:lnTo>
                    <a:pt x="1169" y="171"/>
                  </a:lnTo>
                  <a:lnTo>
                    <a:pt x="1559" y="268"/>
                  </a:lnTo>
                  <a:lnTo>
                    <a:pt x="1924" y="414"/>
                  </a:lnTo>
                  <a:lnTo>
                    <a:pt x="2314" y="560"/>
                  </a:lnTo>
                  <a:lnTo>
                    <a:pt x="2655" y="731"/>
                  </a:lnTo>
                  <a:lnTo>
                    <a:pt x="3020" y="901"/>
                  </a:lnTo>
                  <a:lnTo>
                    <a:pt x="3020" y="901"/>
                  </a:lnTo>
                  <a:lnTo>
                    <a:pt x="3337" y="1121"/>
                  </a:lnTo>
                  <a:lnTo>
                    <a:pt x="3654" y="1340"/>
                  </a:lnTo>
                  <a:lnTo>
                    <a:pt x="3946" y="1559"/>
                  </a:lnTo>
                  <a:lnTo>
                    <a:pt x="4238" y="1803"/>
                  </a:lnTo>
                  <a:lnTo>
                    <a:pt x="4530" y="2070"/>
                  </a:lnTo>
                  <a:lnTo>
                    <a:pt x="4774" y="2363"/>
                  </a:lnTo>
                  <a:lnTo>
                    <a:pt x="5017" y="2655"/>
                  </a:lnTo>
                  <a:lnTo>
                    <a:pt x="5261" y="2972"/>
                  </a:lnTo>
                  <a:lnTo>
                    <a:pt x="0" y="613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9050" cap="rnd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ial Narrow" pitchFamily="34" charset="0"/>
              </a:endParaRPr>
            </a:p>
          </p:txBody>
        </p:sp>
        <p:sp>
          <p:nvSpPr>
            <p:cNvPr id="61" name="Google Shape;695;p43"/>
            <p:cNvSpPr/>
            <p:nvPr/>
          </p:nvSpPr>
          <p:spPr>
            <a:xfrm>
              <a:off x="5137527" y="2067691"/>
              <a:ext cx="239377" cy="124654"/>
            </a:xfrm>
            <a:custGeom>
              <a:avLst/>
              <a:gdLst/>
              <a:ahLst/>
              <a:cxnLst/>
              <a:rect l="l" t="t" r="r" b="b"/>
              <a:pathLst>
                <a:path w="7503" h="3873" fill="none" extrusionOk="0">
                  <a:moveTo>
                    <a:pt x="6431" y="0"/>
                  </a:moveTo>
                  <a:lnTo>
                    <a:pt x="1" y="3872"/>
                  </a:lnTo>
                  <a:lnTo>
                    <a:pt x="7502" y="3872"/>
                  </a:lnTo>
                  <a:lnTo>
                    <a:pt x="7502" y="3872"/>
                  </a:lnTo>
                  <a:lnTo>
                    <a:pt x="7478" y="3337"/>
                  </a:lnTo>
                  <a:lnTo>
                    <a:pt x="7429" y="2825"/>
                  </a:lnTo>
                  <a:lnTo>
                    <a:pt x="7332" y="2314"/>
                  </a:lnTo>
                  <a:lnTo>
                    <a:pt x="7210" y="1827"/>
                  </a:lnTo>
                  <a:lnTo>
                    <a:pt x="7064" y="1340"/>
                  </a:lnTo>
                  <a:lnTo>
                    <a:pt x="6893" y="877"/>
                  </a:lnTo>
                  <a:lnTo>
                    <a:pt x="6674" y="438"/>
                  </a:lnTo>
                  <a:lnTo>
                    <a:pt x="6431" y="0"/>
                  </a:lnTo>
                  <a:lnTo>
                    <a:pt x="6431" y="0"/>
                  </a:lnTo>
                  <a:close/>
                </a:path>
              </a:pathLst>
            </a:custGeom>
            <a:noFill/>
            <a:ln w="19050" cap="rnd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ial Narrow" pitchFamily="34" charset="0"/>
              </a:endParaRPr>
            </a:p>
          </p:txBody>
        </p:sp>
        <p:sp>
          <p:nvSpPr>
            <p:cNvPr id="62" name="Прямоугольник 61"/>
            <p:cNvSpPr>
              <a:spLocks noChangeArrowheads="1"/>
            </p:cNvSpPr>
            <p:nvPr/>
          </p:nvSpPr>
          <p:spPr bwMode="auto">
            <a:xfrm>
              <a:off x="5438220" y="1696301"/>
              <a:ext cx="2271459" cy="3803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102396" tIns="51198" rIns="102396" bIns="51198">
              <a:spAutoFit/>
            </a:bodyPr>
            <a:lstStyle/>
            <a:p>
              <a:r>
                <a:rPr lang="ru-RU" altLang="ru-RU" b="1" dirty="0" smtClean="0">
                  <a:solidFill>
                    <a:schemeClr val="bg1"/>
                  </a:solidFill>
                  <a:latin typeface="Arial Narrow" pitchFamily="34" charset="0"/>
                </a:rPr>
                <a:t>Прочая деятельность</a:t>
              </a:r>
              <a:endParaRPr lang="ru-RU" altLang="ru-RU" b="1" dirty="0">
                <a:solidFill>
                  <a:schemeClr val="bg1"/>
                </a:solidFill>
                <a:latin typeface="Arial Narrow" pitchFamily="34" charset="0"/>
              </a:endParaRPr>
            </a:p>
          </p:txBody>
        </p:sp>
        <p:sp>
          <p:nvSpPr>
            <p:cNvPr id="63" name="Прямоугольник 14"/>
            <p:cNvSpPr>
              <a:spLocks noChangeArrowheads="1"/>
            </p:cNvSpPr>
            <p:nvPr/>
          </p:nvSpPr>
          <p:spPr bwMode="auto">
            <a:xfrm>
              <a:off x="5334627" y="2008518"/>
              <a:ext cx="2632521" cy="3496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102396" tIns="51198" rIns="102396" bIns="51198">
              <a:spAutoFit/>
            </a:bodyPr>
            <a:lstStyle/>
            <a:p>
              <a:r>
                <a:rPr lang="ru-RU" altLang="ru-RU" sz="1600" b="1" dirty="0" smtClean="0">
                  <a:latin typeface="Arial Narrow" pitchFamily="34" charset="0"/>
                  <a:sym typeface="Symbol" pitchFamily="18" charset="2"/>
                </a:rPr>
                <a:t>30 190 уведомлений или 11%</a:t>
              </a:r>
              <a:endParaRPr lang="ru-RU" altLang="ru-RU" sz="1400" b="1" dirty="0">
                <a:latin typeface="Arial Narrow" pitchFamily="34" charset="0"/>
              </a:endParaRPr>
            </a:p>
          </p:txBody>
        </p:sp>
        <p:pic>
          <p:nvPicPr>
            <p:cNvPr id="64" name="Picture 3" descr="Z:\Мои документы\factory.png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prstClr val="black"/>
                <a:schemeClr val="tx2">
                  <a:tint val="45000"/>
                  <a:satMod val="400000"/>
                </a:schemeClr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contrast="-69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55624" y="2617114"/>
              <a:ext cx="484160" cy="4841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5" name="Прямоугольник 64"/>
            <p:cNvSpPr>
              <a:spLocks noChangeArrowheads="1"/>
            </p:cNvSpPr>
            <p:nvPr/>
          </p:nvSpPr>
          <p:spPr bwMode="auto">
            <a:xfrm>
              <a:off x="1224306" y="2328472"/>
              <a:ext cx="3664998" cy="3789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102396" tIns="51198" rIns="102396" bIns="51198">
              <a:spAutoFit/>
            </a:bodyPr>
            <a:lstStyle/>
            <a:p>
              <a:r>
                <a:rPr lang="ru-RU" altLang="ru-RU" sz="1600" b="1" dirty="0" smtClean="0">
                  <a:solidFill>
                    <a:schemeClr val="bg1"/>
                  </a:solidFill>
                  <a:latin typeface="Arial Narrow" pitchFamily="34" charset="0"/>
                </a:rPr>
                <a:t>Обрабатывающая промышленность</a:t>
              </a:r>
              <a:endParaRPr lang="ru-RU" altLang="ru-RU" sz="1600" b="1" dirty="0">
                <a:solidFill>
                  <a:schemeClr val="bg1"/>
                </a:solidFill>
                <a:latin typeface="Arial Narrow" pitchFamily="34" charset="0"/>
              </a:endParaRPr>
            </a:p>
          </p:txBody>
        </p:sp>
        <p:sp>
          <p:nvSpPr>
            <p:cNvPr id="66" name="Прямоугольник 14"/>
            <p:cNvSpPr>
              <a:spLocks noChangeArrowheads="1"/>
            </p:cNvSpPr>
            <p:nvPr/>
          </p:nvSpPr>
          <p:spPr bwMode="auto">
            <a:xfrm>
              <a:off x="1673934" y="2599555"/>
              <a:ext cx="2324726" cy="3456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102396" tIns="51198" rIns="102396" bIns="51198">
              <a:spAutoFit/>
            </a:bodyPr>
            <a:lstStyle/>
            <a:p>
              <a:r>
                <a:rPr lang="ru-RU" altLang="ru-RU" sz="1400" b="1" dirty="0" smtClean="0">
                  <a:latin typeface="Arial Narrow" pitchFamily="34" charset="0"/>
                  <a:sym typeface="Symbol" pitchFamily="18" charset="2"/>
                </a:rPr>
                <a:t>19 162 уведомлений или 7%</a:t>
              </a:r>
              <a:endParaRPr lang="ru-RU" altLang="ru-RU" sz="1200" b="1" dirty="0">
                <a:latin typeface="Arial Narrow" pitchFamily="34" charset="0"/>
              </a:endParaRPr>
            </a:p>
          </p:txBody>
        </p:sp>
        <p:sp>
          <p:nvSpPr>
            <p:cNvPr id="2" name="Прямоугольник 1"/>
            <p:cNvSpPr/>
            <p:nvPr/>
          </p:nvSpPr>
          <p:spPr>
            <a:xfrm>
              <a:off x="1252506" y="3590536"/>
              <a:ext cx="3920776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altLang="ru-RU" b="1" dirty="0" smtClean="0">
                  <a:solidFill>
                    <a:schemeClr val="bg1"/>
                  </a:solidFill>
                  <a:latin typeface="Arial Narrow" pitchFamily="34" charset="0"/>
                </a:rPr>
                <a:t>Предоставление прочих видов услуг</a:t>
              </a:r>
              <a:endParaRPr lang="ru-RU" altLang="ru-RU" b="1" dirty="0">
                <a:solidFill>
                  <a:schemeClr val="bg1"/>
                </a:solidFill>
                <a:latin typeface="Arial Narrow" pitchFamily="34" charset="0"/>
              </a:endParaRPr>
            </a:p>
          </p:txBody>
        </p:sp>
        <p:sp>
          <p:nvSpPr>
            <p:cNvPr id="68" name="Google Shape;697;p43"/>
            <p:cNvSpPr/>
            <p:nvPr/>
          </p:nvSpPr>
          <p:spPr>
            <a:xfrm>
              <a:off x="779280" y="3873407"/>
              <a:ext cx="510390" cy="420372"/>
            </a:xfrm>
            <a:custGeom>
              <a:avLst/>
              <a:gdLst/>
              <a:ahLst/>
              <a:cxnLst/>
              <a:rect l="l" t="t" r="r" b="b"/>
              <a:pathLst>
                <a:path w="17586" h="12763" fill="none" extrusionOk="0">
                  <a:moveTo>
                    <a:pt x="1" y="1"/>
                  </a:moveTo>
                  <a:lnTo>
                    <a:pt x="1" y="12276"/>
                  </a:lnTo>
                  <a:lnTo>
                    <a:pt x="1" y="12276"/>
                  </a:lnTo>
                  <a:lnTo>
                    <a:pt x="1" y="12373"/>
                  </a:lnTo>
                  <a:lnTo>
                    <a:pt x="25" y="12471"/>
                  </a:lnTo>
                  <a:lnTo>
                    <a:pt x="74" y="12544"/>
                  </a:lnTo>
                  <a:lnTo>
                    <a:pt x="123" y="12617"/>
                  </a:lnTo>
                  <a:lnTo>
                    <a:pt x="196" y="12690"/>
                  </a:lnTo>
                  <a:lnTo>
                    <a:pt x="293" y="12714"/>
                  </a:lnTo>
                  <a:lnTo>
                    <a:pt x="366" y="12763"/>
                  </a:lnTo>
                  <a:lnTo>
                    <a:pt x="488" y="12763"/>
                  </a:lnTo>
                  <a:lnTo>
                    <a:pt x="17585" y="12763"/>
                  </a:lnTo>
                </a:path>
              </a:pathLst>
            </a:custGeom>
            <a:noFill/>
            <a:ln w="19050" cap="rnd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ial Narrow" pitchFamily="34" charset="0"/>
              </a:endParaRPr>
            </a:p>
          </p:txBody>
        </p:sp>
        <p:sp>
          <p:nvSpPr>
            <p:cNvPr id="69" name="Google Shape;698;p43"/>
            <p:cNvSpPr/>
            <p:nvPr/>
          </p:nvSpPr>
          <p:spPr>
            <a:xfrm>
              <a:off x="823104" y="4068360"/>
              <a:ext cx="89796" cy="174894"/>
            </a:xfrm>
            <a:custGeom>
              <a:avLst/>
              <a:gdLst/>
              <a:ahLst/>
              <a:cxnLst/>
              <a:rect l="l" t="t" r="r" b="b"/>
              <a:pathLst>
                <a:path w="3094" h="5310" fill="none" extrusionOk="0">
                  <a:moveTo>
                    <a:pt x="3094" y="5309"/>
                  </a:moveTo>
                  <a:lnTo>
                    <a:pt x="3094" y="487"/>
                  </a:ln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488" y="0"/>
                  </a:lnTo>
                  <a:lnTo>
                    <a:pt x="391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5309"/>
                  </a:lnTo>
                  <a:lnTo>
                    <a:pt x="3094" y="5309"/>
                  </a:lnTo>
                  <a:close/>
                </a:path>
              </a:pathLst>
            </a:custGeom>
            <a:noFill/>
            <a:ln w="19050" cap="rnd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ial Narrow" pitchFamily="34" charset="0"/>
              </a:endParaRPr>
            </a:p>
          </p:txBody>
        </p:sp>
        <p:sp>
          <p:nvSpPr>
            <p:cNvPr id="70" name="Google Shape;699;p43"/>
            <p:cNvSpPr/>
            <p:nvPr/>
          </p:nvSpPr>
          <p:spPr>
            <a:xfrm>
              <a:off x="1181474" y="4068360"/>
              <a:ext cx="89796" cy="174894"/>
            </a:xfrm>
            <a:custGeom>
              <a:avLst/>
              <a:gdLst/>
              <a:ahLst/>
              <a:cxnLst/>
              <a:rect l="l" t="t" r="r" b="b"/>
              <a:pathLst>
                <a:path w="3094" h="5310" fill="none" extrusionOk="0">
                  <a:moveTo>
                    <a:pt x="3094" y="5309"/>
                  </a:moveTo>
                  <a:lnTo>
                    <a:pt x="3094" y="487"/>
                  </a:ln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488" y="0"/>
                  </a:lnTo>
                  <a:lnTo>
                    <a:pt x="390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5309"/>
                  </a:lnTo>
                  <a:lnTo>
                    <a:pt x="3094" y="5309"/>
                  </a:lnTo>
                  <a:close/>
                </a:path>
              </a:pathLst>
            </a:custGeom>
            <a:noFill/>
            <a:ln w="19050" cap="rnd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ial Narrow" pitchFamily="34" charset="0"/>
              </a:endParaRPr>
            </a:p>
          </p:txBody>
        </p:sp>
        <p:sp>
          <p:nvSpPr>
            <p:cNvPr id="71" name="Google Shape;700;p43"/>
            <p:cNvSpPr/>
            <p:nvPr/>
          </p:nvSpPr>
          <p:spPr>
            <a:xfrm>
              <a:off x="942561" y="3875811"/>
              <a:ext cx="89796" cy="367443"/>
            </a:xfrm>
            <a:custGeom>
              <a:avLst/>
              <a:gdLst/>
              <a:ahLst/>
              <a:cxnLst/>
              <a:rect l="l" t="t" r="r" b="b"/>
              <a:pathLst>
                <a:path w="3094" h="11156" fill="none" extrusionOk="0">
                  <a:moveTo>
                    <a:pt x="3094" y="11155"/>
                  </a:moveTo>
                  <a:lnTo>
                    <a:pt x="3094" y="488"/>
                  </a:lnTo>
                  <a:lnTo>
                    <a:pt x="3094" y="488"/>
                  </a:lnTo>
                  <a:lnTo>
                    <a:pt x="3094" y="391"/>
                  </a:lnTo>
                  <a:lnTo>
                    <a:pt x="3070" y="293"/>
                  </a:lnTo>
                  <a:lnTo>
                    <a:pt x="3021" y="220"/>
                  </a:lnTo>
                  <a:lnTo>
                    <a:pt x="2948" y="147"/>
                  </a:lnTo>
                  <a:lnTo>
                    <a:pt x="2899" y="98"/>
                  </a:lnTo>
                  <a:lnTo>
                    <a:pt x="2802" y="50"/>
                  </a:lnTo>
                  <a:lnTo>
                    <a:pt x="2704" y="25"/>
                  </a:lnTo>
                  <a:lnTo>
                    <a:pt x="2607" y="1"/>
                  </a:lnTo>
                  <a:lnTo>
                    <a:pt x="488" y="1"/>
                  </a:lnTo>
                  <a:lnTo>
                    <a:pt x="488" y="1"/>
                  </a:lnTo>
                  <a:lnTo>
                    <a:pt x="391" y="25"/>
                  </a:lnTo>
                  <a:lnTo>
                    <a:pt x="293" y="50"/>
                  </a:lnTo>
                  <a:lnTo>
                    <a:pt x="220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50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11155"/>
                  </a:lnTo>
                  <a:lnTo>
                    <a:pt x="3094" y="11155"/>
                  </a:lnTo>
                  <a:close/>
                </a:path>
              </a:pathLst>
            </a:custGeom>
            <a:noFill/>
            <a:ln w="19050" cap="rnd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ial Narrow" pitchFamily="34" charset="0"/>
              </a:endParaRPr>
            </a:p>
          </p:txBody>
        </p:sp>
        <p:sp>
          <p:nvSpPr>
            <p:cNvPr id="72" name="Google Shape;701;p43"/>
            <p:cNvSpPr/>
            <p:nvPr/>
          </p:nvSpPr>
          <p:spPr>
            <a:xfrm>
              <a:off x="1062017" y="3968891"/>
              <a:ext cx="89796" cy="274363"/>
            </a:xfrm>
            <a:custGeom>
              <a:avLst/>
              <a:gdLst/>
              <a:ahLst/>
              <a:cxnLst/>
              <a:rect l="l" t="t" r="r" b="b"/>
              <a:pathLst>
                <a:path w="3094" h="8330" fill="none" extrusionOk="0">
                  <a:moveTo>
                    <a:pt x="3094" y="8329"/>
                  </a:moveTo>
                  <a:lnTo>
                    <a:pt x="3094" y="487"/>
                  </a:ln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488" y="0"/>
                  </a:lnTo>
                  <a:lnTo>
                    <a:pt x="391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8329"/>
                  </a:lnTo>
                  <a:lnTo>
                    <a:pt x="3094" y="8329"/>
                  </a:lnTo>
                  <a:close/>
                </a:path>
              </a:pathLst>
            </a:custGeom>
            <a:noFill/>
            <a:ln w="19050" cap="rnd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ial Narrow" pitchFamily="34" charset="0"/>
              </a:endParaRPr>
            </a:p>
          </p:txBody>
        </p:sp>
        <p:sp>
          <p:nvSpPr>
            <p:cNvPr id="73" name="Прямоугольник 14"/>
            <p:cNvSpPr>
              <a:spLocks noChangeArrowheads="1"/>
            </p:cNvSpPr>
            <p:nvPr/>
          </p:nvSpPr>
          <p:spPr bwMode="auto">
            <a:xfrm>
              <a:off x="1746762" y="3881814"/>
              <a:ext cx="2548780" cy="3496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102396" tIns="51198" rIns="102396" bIns="51198">
              <a:spAutoFit/>
            </a:bodyPr>
            <a:lstStyle/>
            <a:p>
              <a:r>
                <a:rPr lang="ru-RU" altLang="ru-RU" sz="1600" b="1" dirty="0" smtClean="0">
                  <a:latin typeface="Arial Narrow" pitchFamily="34" charset="0"/>
                  <a:sym typeface="Symbol" pitchFamily="18" charset="2"/>
                </a:rPr>
                <a:t>16 766 уведомлений или 6%</a:t>
              </a:r>
              <a:endParaRPr lang="ru-RU" altLang="ru-RU" sz="1400" b="1" dirty="0">
                <a:latin typeface="Arial Narrow" pitchFamily="34" charset="0"/>
              </a:endParaRPr>
            </a:p>
          </p:txBody>
        </p:sp>
      </p:grpSp>
      <p:sp>
        <p:nvSpPr>
          <p:cNvPr id="74" name="TextBox 73"/>
          <p:cNvSpPr txBox="1"/>
          <p:nvPr/>
        </p:nvSpPr>
        <p:spPr>
          <a:xfrm>
            <a:off x="827583" y="122726"/>
            <a:ext cx="78488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zh-CN" sz="2000" b="1" dirty="0" smtClean="0">
                <a:solidFill>
                  <a:schemeClr val="tx2"/>
                </a:solidFill>
                <a:latin typeface="Arial Narrow" pitchFamily="34" charset="0"/>
              </a:rPr>
              <a:t>НАПРАВЛЕННЫЕ УВЕДОМЛЕНИЯ В РАЗРЕЗЕ СЕКТОРОВ ЭКОНОМИКИ</a:t>
            </a:r>
            <a:endParaRPr lang="zh-CN" altLang="en-US" sz="2000" b="1" dirty="0">
              <a:solidFill>
                <a:schemeClr val="tx2"/>
              </a:solidFill>
              <a:latin typeface="Arial Narrow" pitchFamily="34" charset="0"/>
            </a:endParaRPr>
          </a:p>
        </p:txBody>
      </p:sp>
      <p:sp>
        <p:nvSpPr>
          <p:cNvPr id="77" name="Прямоугольник 76"/>
          <p:cNvSpPr/>
          <p:nvPr/>
        </p:nvSpPr>
        <p:spPr>
          <a:xfrm>
            <a:off x="1619672" y="1555146"/>
            <a:ext cx="16289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b="1" dirty="0" smtClean="0">
                <a:solidFill>
                  <a:schemeClr val="bg1"/>
                </a:solidFill>
                <a:latin typeface="Arial Narrow" pitchFamily="34" charset="0"/>
              </a:rPr>
              <a:t>Строительство</a:t>
            </a:r>
            <a:endParaRPr lang="ru-RU" altLang="ru-RU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grpSp>
        <p:nvGrpSpPr>
          <p:cNvPr id="78" name="Google Shape;688;p38"/>
          <p:cNvGrpSpPr/>
          <p:nvPr/>
        </p:nvGrpSpPr>
        <p:grpSpPr>
          <a:xfrm>
            <a:off x="5239100" y="3538277"/>
            <a:ext cx="453671" cy="401625"/>
            <a:chOff x="5275975" y="4344850"/>
            <a:chExt cx="470150" cy="398125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79" name="Google Shape;689;p38"/>
            <p:cNvSpPr/>
            <p:nvPr/>
          </p:nvSpPr>
          <p:spPr>
            <a:xfrm>
              <a:off x="5661250" y="4690450"/>
              <a:ext cx="65950" cy="52525"/>
            </a:xfrm>
            <a:custGeom>
              <a:avLst/>
              <a:gdLst/>
              <a:ahLst/>
              <a:cxnLst/>
              <a:rect l="l" t="t" r="r" b="b"/>
              <a:pathLst>
                <a:path w="2638" h="2101" extrusionOk="0">
                  <a:moveTo>
                    <a:pt x="0" y="0"/>
                  </a:moveTo>
                  <a:lnTo>
                    <a:pt x="0" y="782"/>
                  </a:lnTo>
                  <a:lnTo>
                    <a:pt x="25" y="1050"/>
                  </a:lnTo>
                  <a:lnTo>
                    <a:pt x="122" y="1295"/>
                  </a:lnTo>
                  <a:lnTo>
                    <a:pt x="244" y="1514"/>
                  </a:lnTo>
                  <a:lnTo>
                    <a:pt x="391" y="1710"/>
                  </a:lnTo>
                  <a:lnTo>
                    <a:pt x="586" y="1856"/>
                  </a:lnTo>
                  <a:lnTo>
                    <a:pt x="806" y="1978"/>
                  </a:lnTo>
                  <a:lnTo>
                    <a:pt x="1050" y="2076"/>
                  </a:lnTo>
                  <a:lnTo>
                    <a:pt x="1319" y="2100"/>
                  </a:lnTo>
                  <a:lnTo>
                    <a:pt x="1588" y="2076"/>
                  </a:lnTo>
                  <a:lnTo>
                    <a:pt x="1832" y="1978"/>
                  </a:lnTo>
                  <a:lnTo>
                    <a:pt x="2052" y="1856"/>
                  </a:lnTo>
                  <a:lnTo>
                    <a:pt x="2247" y="1710"/>
                  </a:lnTo>
                  <a:lnTo>
                    <a:pt x="2418" y="1514"/>
                  </a:lnTo>
                  <a:lnTo>
                    <a:pt x="2540" y="1295"/>
                  </a:lnTo>
                  <a:lnTo>
                    <a:pt x="2613" y="1050"/>
                  </a:lnTo>
                  <a:lnTo>
                    <a:pt x="2638" y="782"/>
                  </a:lnTo>
                  <a:lnTo>
                    <a:pt x="2638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690;p38"/>
            <p:cNvSpPr/>
            <p:nvPr/>
          </p:nvSpPr>
          <p:spPr>
            <a:xfrm>
              <a:off x="5294900" y="4690450"/>
              <a:ext cx="65950" cy="52525"/>
            </a:xfrm>
            <a:custGeom>
              <a:avLst/>
              <a:gdLst/>
              <a:ahLst/>
              <a:cxnLst/>
              <a:rect l="l" t="t" r="r" b="b"/>
              <a:pathLst>
                <a:path w="2638" h="2101" extrusionOk="0">
                  <a:moveTo>
                    <a:pt x="0" y="0"/>
                  </a:moveTo>
                  <a:lnTo>
                    <a:pt x="0" y="782"/>
                  </a:lnTo>
                  <a:lnTo>
                    <a:pt x="25" y="1050"/>
                  </a:lnTo>
                  <a:lnTo>
                    <a:pt x="98" y="1295"/>
                  </a:lnTo>
                  <a:lnTo>
                    <a:pt x="220" y="1514"/>
                  </a:lnTo>
                  <a:lnTo>
                    <a:pt x="391" y="1710"/>
                  </a:lnTo>
                  <a:lnTo>
                    <a:pt x="586" y="1856"/>
                  </a:lnTo>
                  <a:lnTo>
                    <a:pt x="806" y="1978"/>
                  </a:lnTo>
                  <a:lnTo>
                    <a:pt x="1050" y="2076"/>
                  </a:lnTo>
                  <a:lnTo>
                    <a:pt x="1319" y="2100"/>
                  </a:lnTo>
                  <a:lnTo>
                    <a:pt x="1588" y="2076"/>
                  </a:lnTo>
                  <a:lnTo>
                    <a:pt x="1832" y="1978"/>
                  </a:lnTo>
                  <a:lnTo>
                    <a:pt x="2052" y="1856"/>
                  </a:lnTo>
                  <a:lnTo>
                    <a:pt x="2247" y="1710"/>
                  </a:lnTo>
                  <a:lnTo>
                    <a:pt x="2394" y="1514"/>
                  </a:lnTo>
                  <a:lnTo>
                    <a:pt x="2516" y="1295"/>
                  </a:lnTo>
                  <a:lnTo>
                    <a:pt x="2614" y="1050"/>
                  </a:lnTo>
                  <a:lnTo>
                    <a:pt x="2638" y="782"/>
                  </a:lnTo>
                  <a:lnTo>
                    <a:pt x="2638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691;p38"/>
            <p:cNvSpPr/>
            <p:nvPr/>
          </p:nvSpPr>
          <p:spPr>
            <a:xfrm>
              <a:off x="5275975" y="4344850"/>
              <a:ext cx="470150" cy="334025"/>
            </a:xfrm>
            <a:custGeom>
              <a:avLst/>
              <a:gdLst/>
              <a:ahLst/>
              <a:cxnLst/>
              <a:rect l="l" t="t" r="r" b="b"/>
              <a:pathLst>
                <a:path w="18806" h="13361" extrusionOk="0">
                  <a:moveTo>
                    <a:pt x="10062" y="1344"/>
                  </a:moveTo>
                  <a:lnTo>
                    <a:pt x="10673" y="1368"/>
                  </a:lnTo>
                  <a:lnTo>
                    <a:pt x="11699" y="1442"/>
                  </a:lnTo>
                  <a:lnTo>
                    <a:pt x="12529" y="1564"/>
                  </a:lnTo>
                  <a:lnTo>
                    <a:pt x="13164" y="1686"/>
                  </a:lnTo>
                  <a:lnTo>
                    <a:pt x="13628" y="1808"/>
                  </a:lnTo>
                  <a:lnTo>
                    <a:pt x="13946" y="1906"/>
                  </a:lnTo>
                  <a:lnTo>
                    <a:pt x="14166" y="2003"/>
                  </a:lnTo>
                  <a:lnTo>
                    <a:pt x="14214" y="2052"/>
                  </a:lnTo>
                  <a:lnTo>
                    <a:pt x="14288" y="2174"/>
                  </a:lnTo>
                  <a:lnTo>
                    <a:pt x="14459" y="2638"/>
                  </a:lnTo>
                  <a:lnTo>
                    <a:pt x="14678" y="3273"/>
                  </a:lnTo>
                  <a:lnTo>
                    <a:pt x="14898" y="4006"/>
                  </a:lnTo>
                  <a:lnTo>
                    <a:pt x="15313" y="5374"/>
                  </a:lnTo>
                  <a:lnTo>
                    <a:pt x="15484" y="5984"/>
                  </a:lnTo>
                  <a:lnTo>
                    <a:pt x="15460" y="6033"/>
                  </a:lnTo>
                  <a:lnTo>
                    <a:pt x="15411" y="6106"/>
                  </a:lnTo>
                  <a:lnTo>
                    <a:pt x="15313" y="6180"/>
                  </a:lnTo>
                  <a:lnTo>
                    <a:pt x="15167" y="6277"/>
                  </a:lnTo>
                  <a:lnTo>
                    <a:pt x="14972" y="6399"/>
                  </a:lnTo>
                  <a:lnTo>
                    <a:pt x="14727" y="6522"/>
                  </a:lnTo>
                  <a:lnTo>
                    <a:pt x="14410" y="6619"/>
                  </a:lnTo>
                  <a:lnTo>
                    <a:pt x="14068" y="6741"/>
                  </a:lnTo>
                  <a:lnTo>
                    <a:pt x="13677" y="6864"/>
                  </a:lnTo>
                  <a:lnTo>
                    <a:pt x="13213" y="6986"/>
                  </a:lnTo>
                  <a:lnTo>
                    <a:pt x="12725" y="7083"/>
                  </a:lnTo>
                  <a:lnTo>
                    <a:pt x="12163" y="7181"/>
                  </a:lnTo>
                  <a:lnTo>
                    <a:pt x="11552" y="7254"/>
                  </a:lnTo>
                  <a:lnTo>
                    <a:pt x="10893" y="7303"/>
                  </a:lnTo>
                  <a:lnTo>
                    <a:pt x="10185" y="7352"/>
                  </a:lnTo>
                  <a:lnTo>
                    <a:pt x="8622" y="7352"/>
                  </a:lnTo>
                  <a:lnTo>
                    <a:pt x="7913" y="7303"/>
                  </a:lnTo>
                  <a:lnTo>
                    <a:pt x="7254" y="7254"/>
                  </a:lnTo>
                  <a:lnTo>
                    <a:pt x="6643" y="7181"/>
                  </a:lnTo>
                  <a:lnTo>
                    <a:pt x="6082" y="7083"/>
                  </a:lnTo>
                  <a:lnTo>
                    <a:pt x="5593" y="6986"/>
                  </a:lnTo>
                  <a:lnTo>
                    <a:pt x="5129" y="6864"/>
                  </a:lnTo>
                  <a:lnTo>
                    <a:pt x="4738" y="6741"/>
                  </a:lnTo>
                  <a:lnTo>
                    <a:pt x="4396" y="6619"/>
                  </a:lnTo>
                  <a:lnTo>
                    <a:pt x="4079" y="6522"/>
                  </a:lnTo>
                  <a:lnTo>
                    <a:pt x="3835" y="6399"/>
                  </a:lnTo>
                  <a:lnTo>
                    <a:pt x="3639" y="6277"/>
                  </a:lnTo>
                  <a:lnTo>
                    <a:pt x="3493" y="6180"/>
                  </a:lnTo>
                  <a:lnTo>
                    <a:pt x="3395" y="6106"/>
                  </a:lnTo>
                  <a:lnTo>
                    <a:pt x="3346" y="6033"/>
                  </a:lnTo>
                  <a:lnTo>
                    <a:pt x="3322" y="5984"/>
                  </a:lnTo>
                  <a:lnTo>
                    <a:pt x="3493" y="5374"/>
                  </a:lnTo>
                  <a:lnTo>
                    <a:pt x="3908" y="4006"/>
                  </a:lnTo>
                  <a:lnTo>
                    <a:pt x="4128" y="3273"/>
                  </a:lnTo>
                  <a:lnTo>
                    <a:pt x="4347" y="2638"/>
                  </a:lnTo>
                  <a:lnTo>
                    <a:pt x="4518" y="2174"/>
                  </a:lnTo>
                  <a:lnTo>
                    <a:pt x="4592" y="2052"/>
                  </a:lnTo>
                  <a:lnTo>
                    <a:pt x="4641" y="2003"/>
                  </a:lnTo>
                  <a:lnTo>
                    <a:pt x="4860" y="1906"/>
                  </a:lnTo>
                  <a:lnTo>
                    <a:pt x="5178" y="1808"/>
                  </a:lnTo>
                  <a:lnTo>
                    <a:pt x="5642" y="1686"/>
                  </a:lnTo>
                  <a:lnTo>
                    <a:pt x="6277" y="1564"/>
                  </a:lnTo>
                  <a:lnTo>
                    <a:pt x="7107" y="1442"/>
                  </a:lnTo>
                  <a:lnTo>
                    <a:pt x="8133" y="1368"/>
                  </a:lnTo>
                  <a:lnTo>
                    <a:pt x="8744" y="1344"/>
                  </a:lnTo>
                  <a:close/>
                  <a:moveTo>
                    <a:pt x="11919" y="9916"/>
                  </a:moveTo>
                  <a:lnTo>
                    <a:pt x="12016" y="9941"/>
                  </a:lnTo>
                  <a:lnTo>
                    <a:pt x="12090" y="9990"/>
                  </a:lnTo>
                  <a:lnTo>
                    <a:pt x="12138" y="10063"/>
                  </a:lnTo>
                  <a:lnTo>
                    <a:pt x="12163" y="10161"/>
                  </a:lnTo>
                  <a:lnTo>
                    <a:pt x="12138" y="10258"/>
                  </a:lnTo>
                  <a:lnTo>
                    <a:pt x="12090" y="10332"/>
                  </a:lnTo>
                  <a:lnTo>
                    <a:pt x="12016" y="10380"/>
                  </a:lnTo>
                  <a:lnTo>
                    <a:pt x="11919" y="10405"/>
                  </a:lnTo>
                  <a:lnTo>
                    <a:pt x="6887" y="10405"/>
                  </a:lnTo>
                  <a:lnTo>
                    <a:pt x="6790" y="10380"/>
                  </a:lnTo>
                  <a:lnTo>
                    <a:pt x="6717" y="10332"/>
                  </a:lnTo>
                  <a:lnTo>
                    <a:pt x="6668" y="10258"/>
                  </a:lnTo>
                  <a:lnTo>
                    <a:pt x="6643" y="10161"/>
                  </a:lnTo>
                  <a:lnTo>
                    <a:pt x="6668" y="10063"/>
                  </a:lnTo>
                  <a:lnTo>
                    <a:pt x="6717" y="9990"/>
                  </a:lnTo>
                  <a:lnTo>
                    <a:pt x="6790" y="9941"/>
                  </a:lnTo>
                  <a:lnTo>
                    <a:pt x="6887" y="9916"/>
                  </a:lnTo>
                  <a:close/>
                  <a:moveTo>
                    <a:pt x="11626" y="10991"/>
                  </a:moveTo>
                  <a:lnTo>
                    <a:pt x="11723" y="11015"/>
                  </a:lnTo>
                  <a:lnTo>
                    <a:pt x="11797" y="11064"/>
                  </a:lnTo>
                  <a:lnTo>
                    <a:pt x="11845" y="11138"/>
                  </a:lnTo>
                  <a:lnTo>
                    <a:pt x="11870" y="11235"/>
                  </a:lnTo>
                  <a:lnTo>
                    <a:pt x="11845" y="11333"/>
                  </a:lnTo>
                  <a:lnTo>
                    <a:pt x="11797" y="11406"/>
                  </a:lnTo>
                  <a:lnTo>
                    <a:pt x="11723" y="11455"/>
                  </a:lnTo>
                  <a:lnTo>
                    <a:pt x="11626" y="11479"/>
                  </a:lnTo>
                  <a:lnTo>
                    <a:pt x="7181" y="11479"/>
                  </a:lnTo>
                  <a:lnTo>
                    <a:pt x="7083" y="11455"/>
                  </a:lnTo>
                  <a:lnTo>
                    <a:pt x="7010" y="11406"/>
                  </a:lnTo>
                  <a:lnTo>
                    <a:pt x="6961" y="11333"/>
                  </a:lnTo>
                  <a:lnTo>
                    <a:pt x="6936" y="11235"/>
                  </a:lnTo>
                  <a:lnTo>
                    <a:pt x="6961" y="11138"/>
                  </a:lnTo>
                  <a:lnTo>
                    <a:pt x="7010" y="11064"/>
                  </a:lnTo>
                  <a:lnTo>
                    <a:pt x="7083" y="11015"/>
                  </a:lnTo>
                  <a:lnTo>
                    <a:pt x="7181" y="10991"/>
                  </a:lnTo>
                  <a:close/>
                  <a:moveTo>
                    <a:pt x="4152" y="9110"/>
                  </a:moveTo>
                  <a:lnTo>
                    <a:pt x="4299" y="9159"/>
                  </a:lnTo>
                  <a:lnTo>
                    <a:pt x="4470" y="9208"/>
                  </a:lnTo>
                  <a:lnTo>
                    <a:pt x="4616" y="9281"/>
                  </a:lnTo>
                  <a:lnTo>
                    <a:pt x="4763" y="9379"/>
                  </a:lnTo>
                  <a:lnTo>
                    <a:pt x="4885" y="9501"/>
                  </a:lnTo>
                  <a:lnTo>
                    <a:pt x="5129" y="9745"/>
                  </a:lnTo>
                  <a:lnTo>
                    <a:pt x="5324" y="10039"/>
                  </a:lnTo>
                  <a:lnTo>
                    <a:pt x="5471" y="10332"/>
                  </a:lnTo>
                  <a:lnTo>
                    <a:pt x="5569" y="10649"/>
                  </a:lnTo>
                  <a:lnTo>
                    <a:pt x="5593" y="10796"/>
                  </a:lnTo>
                  <a:lnTo>
                    <a:pt x="5593" y="10918"/>
                  </a:lnTo>
                  <a:lnTo>
                    <a:pt x="5593" y="11064"/>
                  </a:lnTo>
                  <a:lnTo>
                    <a:pt x="5569" y="11162"/>
                  </a:lnTo>
                  <a:lnTo>
                    <a:pt x="5520" y="11260"/>
                  </a:lnTo>
                  <a:lnTo>
                    <a:pt x="5471" y="11357"/>
                  </a:lnTo>
                  <a:lnTo>
                    <a:pt x="5398" y="11431"/>
                  </a:lnTo>
                  <a:lnTo>
                    <a:pt x="5324" y="11504"/>
                  </a:lnTo>
                  <a:lnTo>
                    <a:pt x="5129" y="11602"/>
                  </a:lnTo>
                  <a:lnTo>
                    <a:pt x="4885" y="11675"/>
                  </a:lnTo>
                  <a:lnTo>
                    <a:pt x="4616" y="11699"/>
                  </a:lnTo>
                  <a:lnTo>
                    <a:pt x="4299" y="11724"/>
                  </a:lnTo>
                  <a:lnTo>
                    <a:pt x="3981" y="11724"/>
                  </a:lnTo>
                  <a:lnTo>
                    <a:pt x="3639" y="11699"/>
                  </a:lnTo>
                  <a:lnTo>
                    <a:pt x="3346" y="11626"/>
                  </a:lnTo>
                  <a:lnTo>
                    <a:pt x="3077" y="11504"/>
                  </a:lnTo>
                  <a:lnTo>
                    <a:pt x="2833" y="11333"/>
                  </a:lnTo>
                  <a:lnTo>
                    <a:pt x="2638" y="11162"/>
                  </a:lnTo>
                  <a:lnTo>
                    <a:pt x="2467" y="10918"/>
                  </a:lnTo>
                  <a:lnTo>
                    <a:pt x="2418" y="10820"/>
                  </a:lnTo>
                  <a:lnTo>
                    <a:pt x="2394" y="10674"/>
                  </a:lnTo>
                  <a:lnTo>
                    <a:pt x="2369" y="10551"/>
                  </a:lnTo>
                  <a:lnTo>
                    <a:pt x="2345" y="10429"/>
                  </a:lnTo>
                  <a:lnTo>
                    <a:pt x="2369" y="10283"/>
                  </a:lnTo>
                  <a:lnTo>
                    <a:pt x="2394" y="10161"/>
                  </a:lnTo>
                  <a:lnTo>
                    <a:pt x="2418" y="10039"/>
                  </a:lnTo>
                  <a:lnTo>
                    <a:pt x="2467" y="9916"/>
                  </a:lnTo>
                  <a:lnTo>
                    <a:pt x="2638" y="9697"/>
                  </a:lnTo>
                  <a:lnTo>
                    <a:pt x="2833" y="9501"/>
                  </a:lnTo>
                  <a:lnTo>
                    <a:pt x="3077" y="9330"/>
                  </a:lnTo>
                  <a:lnTo>
                    <a:pt x="3346" y="9208"/>
                  </a:lnTo>
                  <a:lnTo>
                    <a:pt x="3639" y="9135"/>
                  </a:lnTo>
                  <a:lnTo>
                    <a:pt x="3981" y="9110"/>
                  </a:lnTo>
                  <a:close/>
                  <a:moveTo>
                    <a:pt x="14825" y="9110"/>
                  </a:moveTo>
                  <a:lnTo>
                    <a:pt x="15167" y="9135"/>
                  </a:lnTo>
                  <a:lnTo>
                    <a:pt x="15460" y="9208"/>
                  </a:lnTo>
                  <a:lnTo>
                    <a:pt x="15729" y="9330"/>
                  </a:lnTo>
                  <a:lnTo>
                    <a:pt x="15973" y="9501"/>
                  </a:lnTo>
                  <a:lnTo>
                    <a:pt x="16168" y="9697"/>
                  </a:lnTo>
                  <a:lnTo>
                    <a:pt x="16339" y="9916"/>
                  </a:lnTo>
                  <a:lnTo>
                    <a:pt x="16388" y="10039"/>
                  </a:lnTo>
                  <a:lnTo>
                    <a:pt x="16412" y="10161"/>
                  </a:lnTo>
                  <a:lnTo>
                    <a:pt x="16437" y="10283"/>
                  </a:lnTo>
                  <a:lnTo>
                    <a:pt x="16461" y="10429"/>
                  </a:lnTo>
                  <a:lnTo>
                    <a:pt x="16437" y="10551"/>
                  </a:lnTo>
                  <a:lnTo>
                    <a:pt x="16412" y="10674"/>
                  </a:lnTo>
                  <a:lnTo>
                    <a:pt x="16388" y="10820"/>
                  </a:lnTo>
                  <a:lnTo>
                    <a:pt x="16339" y="10918"/>
                  </a:lnTo>
                  <a:lnTo>
                    <a:pt x="16168" y="11162"/>
                  </a:lnTo>
                  <a:lnTo>
                    <a:pt x="15973" y="11333"/>
                  </a:lnTo>
                  <a:lnTo>
                    <a:pt x="15729" y="11504"/>
                  </a:lnTo>
                  <a:lnTo>
                    <a:pt x="15460" y="11626"/>
                  </a:lnTo>
                  <a:lnTo>
                    <a:pt x="15167" y="11699"/>
                  </a:lnTo>
                  <a:lnTo>
                    <a:pt x="14825" y="11724"/>
                  </a:lnTo>
                  <a:lnTo>
                    <a:pt x="14507" y="11724"/>
                  </a:lnTo>
                  <a:lnTo>
                    <a:pt x="14190" y="11699"/>
                  </a:lnTo>
                  <a:lnTo>
                    <a:pt x="13921" y="11675"/>
                  </a:lnTo>
                  <a:lnTo>
                    <a:pt x="13677" y="11602"/>
                  </a:lnTo>
                  <a:lnTo>
                    <a:pt x="13482" y="11504"/>
                  </a:lnTo>
                  <a:lnTo>
                    <a:pt x="13408" y="11431"/>
                  </a:lnTo>
                  <a:lnTo>
                    <a:pt x="13335" y="11357"/>
                  </a:lnTo>
                  <a:lnTo>
                    <a:pt x="13286" y="11260"/>
                  </a:lnTo>
                  <a:lnTo>
                    <a:pt x="13237" y="11162"/>
                  </a:lnTo>
                  <a:lnTo>
                    <a:pt x="13213" y="11064"/>
                  </a:lnTo>
                  <a:lnTo>
                    <a:pt x="13213" y="10918"/>
                  </a:lnTo>
                  <a:lnTo>
                    <a:pt x="13213" y="10796"/>
                  </a:lnTo>
                  <a:lnTo>
                    <a:pt x="13237" y="10649"/>
                  </a:lnTo>
                  <a:lnTo>
                    <a:pt x="13335" y="10332"/>
                  </a:lnTo>
                  <a:lnTo>
                    <a:pt x="13482" y="10039"/>
                  </a:lnTo>
                  <a:lnTo>
                    <a:pt x="13677" y="9745"/>
                  </a:lnTo>
                  <a:lnTo>
                    <a:pt x="13921" y="9501"/>
                  </a:lnTo>
                  <a:lnTo>
                    <a:pt x="14043" y="9379"/>
                  </a:lnTo>
                  <a:lnTo>
                    <a:pt x="14190" y="9281"/>
                  </a:lnTo>
                  <a:lnTo>
                    <a:pt x="14337" y="9208"/>
                  </a:lnTo>
                  <a:lnTo>
                    <a:pt x="14507" y="9159"/>
                  </a:lnTo>
                  <a:lnTo>
                    <a:pt x="14654" y="9110"/>
                  </a:lnTo>
                  <a:close/>
                  <a:moveTo>
                    <a:pt x="9403" y="1"/>
                  </a:moveTo>
                  <a:lnTo>
                    <a:pt x="8280" y="25"/>
                  </a:lnTo>
                  <a:lnTo>
                    <a:pt x="7303" y="74"/>
                  </a:lnTo>
                  <a:lnTo>
                    <a:pt x="6497" y="147"/>
                  </a:lnTo>
                  <a:lnTo>
                    <a:pt x="5837" y="220"/>
                  </a:lnTo>
                  <a:lnTo>
                    <a:pt x="5324" y="318"/>
                  </a:lnTo>
                  <a:lnTo>
                    <a:pt x="4958" y="391"/>
                  </a:lnTo>
                  <a:lnTo>
                    <a:pt x="4665" y="440"/>
                  </a:lnTo>
                  <a:lnTo>
                    <a:pt x="4421" y="538"/>
                  </a:lnTo>
                  <a:lnTo>
                    <a:pt x="4201" y="660"/>
                  </a:lnTo>
                  <a:lnTo>
                    <a:pt x="3981" y="807"/>
                  </a:lnTo>
                  <a:lnTo>
                    <a:pt x="3761" y="978"/>
                  </a:lnTo>
                  <a:lnTo>
                    <a:pt x="3590" y="1173"/>
                  </a:lnTo>
                  <a:lnTo>
                    <a:pt x="3419" y="1368"/>
                  </a:lnTo>
                  <a:lnTo>
                    <a:pt x="3273" y="1588"/>
                  </a:lnTo>
                  <a:lnTo>
                    <a:pt x="3175" y="1808"/>
                  </a:lnTo>
                  <a:lnTo>
                    <a:pt x="2272" y="4153"/>
                  </a:lnTo>
                  <a:lnTo>
                    <a:pt x="928" y="4153"/>
                  </a:lnTo>
                  <a:lnTo>
                    <a:pt x="831" y="4177"/>
                  </a:lnTo>
                  <a:lnTo>
                    <a:pt x="733" y="4226"/>
                  </a:lnTo>
                  <a:lnTo>
                    <a:pt x="635" y="4299"/>
                  </a:lnTo>
                  <a:lnTo>
                    <a:pt x="464" y="4446"/>
                  </a:lnTo>
                  <a:lnTo>
                    <a:pt x="293" y="4641"/>
                  </a:lnTo>
                  <a:lnTo>
                    <a:pt x="171" y="4861"/>
                  </a:lnTo>
                  <a:lnTo>
                    <a:pt x="73" y="5105"/>
                  </a:lnTo>
                  <a:lnTo>
                    <a:pt x="25" y="5349"/>
                  </a:lnTo>
                  <a:lnTo>
                    <a:pt x="0" y="5569"/>
                  </a:lnTo>
                  <a:lnTo>
                    <a:pt x="25" y="5764"/>
                  </a:lnTo>
                  <a:lnTo>
                    <a:pt x="73" y="5911"/>
                  </a:lnTo>
                  <a:lnTo>
                    <a:pt x="171" y="6033"/>
                  </a:lnTo>
                  <a:lnTo>
                    <a:pt x="293" y="6106"/>
                  </a:lnTo>
                  <a:lnTo>
                    <a:pt x="464" y="6155"/>
                  </a:lnTo>
                  <a:lnTo>
                    <a:pt x="635" y="6204"/>
                  </a:lnTo>
                  <a:lnTo>
                    <a:pt x="1466" y="6204"/>
                  </a:lnTo>
                  <a:lnTo>
                    <a:pt x="1148" y="7034"/>
                  </a:lnTo>
                  <a:lnTo>
                    <a:pt x="1002" y="7547"/>
                  </a:lnTo>
                  <a:lnTo>
                    <a:pt x="879" y="8109"/>
                  </a:lnTo>
                  <a:lnTo>
                    <a:pt x="782" y="8695"/>
                  </a:lnTo>
                  <a:lnTo>
                    <a:pt x="757" y="9233"/>
                  </a:lnTo>
                  <a:lnTo>
                    <a:pt x="757" y="13360"/>
                  </a:lnTo>
                  <a:lnTo>
                    <a:pt x="18049" y="13360"/>
                  </a:lnTo>
                  <a:lnTo>
                    <a:pt x="18049" y="9233"/>
                  </a:lnTo>
                  <a:lnTo>
                    <a:pt x="18024" y="8695"/>
                  </a:lnTo>
                  <a:lnTo>
                    <a:pt x="17927" y="8109"/>
                  </a:lnTo>
                  <a:lnTo>
                    <a:pt x="17805" y="7547"/>
                  </a:lnTo>
                  <a:lnTo>
                    <a:pt x="17658" y="7034"/>
                  </a:lnTo>
                  <a:lnTo>
                    <a:pt x="17341" y="6204"/>
                  </a:lnTo>
                  <a:lnTo>
                    <a:pt x="18171" y="6204"/>
                  </a:lnTo>
                  <a:lnTo>
                    <a:pt x="18342" y="6155"/>
                  </a:lnTo>
                  <a:lnTo>
                    <a:pt x="18513" y="6106"/>
                  </a:lnTo>
                  <a:lnTo>
                    <a:pt x="18635" y="6033"/>
                  </a:lnTo>
                  <a:lnTo>
                    <a:pt x="18733" y="5911"/>
                  </a:lnTo>
                  <a:lnTo>
                    <a:pt x="18782" y="5764"/>
                  </a:lnTo>
                  <a:lnTo>
                    <a:pt x="18806" y="5569"/>
                  </a:lnTo>
                  <a:lnTo>
                    <a:pt x="18782" y="5349"/>
                  </a:lnTo>
                  <a:lnTo>
                    <a:pt x="18733" y="5105"/>
                  </a:lnTo>
                  <a:lnTo>
                    <a:pt x="18635" y="4861"/>
                  </a:lnTo>
                  <a:lnTo>
                    <a:pt x="18513" y="4641"/>
                  </a:lnTo>
                  <a:lnTo>
                    <a:pt x="18342" y="4446"/>
                  </a:lnTo>
                  <a:lnTo>
                    <a:pt x="18171" y="4299"/>
                  </a:lnTo>
                  <a:lnTo>
                    <a:pt x="18073" y="4226"/>
                  </a:lnTo>
                  <a:lnTo>
                    <a:pt x="17976" y="4177"/>
                  </a:lnTo>
                  <a:lnTo>
                    <a:pt x="17878" y="4153"/>
                  </a:lnTo>
                  <a:lnTo>
                    <a:pt x="16535" y="4153"/>
                  </a:lnTo>
                  <a:lnTo>
                    <a:pt x="15631" y="1808"/>
                  </a:lnTo>
                  <a:lnTo>
                    <a:pt x="15533" y="1588"/>
                  </a:lnTo>
                  <a:lnTo>
                    <a:pt x="15387" y="1368"/>
                  </a:lnTo>
                  <a:lnTo>
                    <a:pt x="15216" y="1173"/>
                  </a:lnTo>
                  <a:lnTo>
                    <a:pt x="15045" y="978"/>
                  </a:lnTo>
                  <a:lnTo>
                    <a:pt x="14825" y="807"/>
                  </a:lnTo>
                  <a:lnTo>
                    <a:pt x="14605" y="660"/>
                  </a:lnTo>
                  <a:lnTo>
                    <a:pt x="14385" y="538"/>
                  </a:lnTo>
                  <a:lnTo>
                    <a:pt x="14141" y="440"/>
                  </a:lnTo>
                  <a:lnTo>
                    <a:pt x="13848" y="391"/>
                  </a:lnTo>
                  <a:lnTo>
                    <a:pt x="13482" y="318"/>
                  </a:lnTo>
                  <a:lnTo>
                    <a:pt x="12969" y="220"/>
                  </a:lnTo>
                  <a:lnTo>
                    <a:pt x="12309" y="147"/>
                  </a:lnTo>
                  <a:lnTo>
                    <a:pt x="11503" y="74"/>
                  </a:lnTo>
                  <a:lnTo>
                    <a:pt x="10527" y="25"/>
                  </a:lnTo>
                  <a:lnTo>
                    <a:pt x="9403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2" name="Прямоугольник 81"/>
          <p:cNvSpPr>
            <a:spLocks noChangeArrowheads="1"/>
          </p:cNvSpPr>
          <p:nvPr/>
        </p:nvSpPr>
        <p:spPr bwMode="auto">
          <a:xfrm>
            <a:off x="5652120" y="3348987"/>
            <a:ext cx="2854956" cy="3496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2396" tIns="51198" rIns="102396" bIns="51198">
            <a:spAutoFit/>
          </a:bodyPr>
          <a:lstStyle/>
          <a:p>
            <a:r>
              <a:rPr lang="ru-RU" altLang="ru-RU" sz="1600" b="1" dirty="0" smtClean="0">
                <a:solidFill>
                  <a:schemeClr val="bg1"/>
                </a:solidFill>
                <a:latin typeface="Arial Narrow" pitchFamily="34" charset="0"/>
              </a:rPr>
              <a:t>Транспорт и складирование</a:t>
            </a:r>
            <a:endParaRPr lang="ru-RU" altLang="ru-RU" sz="16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3" name="Прямоугольник 14"/>
          <p:cNvSpPr>
            <a:spLocks noChangeArrowheads="1"/>
          </p:cNvSpPr>
          <p:nvPr/>
        </p:nvSpPr>
        <p:spPr bwMode="auto">
          <a:xfrm>
            <a:off x="5717289" y="3621062"/>
            <a:ext cx="2255430" cy="318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2396" tIns="51198" rIns="102396" bIns="51198">
            <a:spAutoFit/>
          </a:bodyPr>
          <a:lstStyle/>
          <a:p>
            <a:r>
              <a:rPr lang="ru-RU" altLang="ru-RU" sz="1400" b="1" dirty="0" smtClean="0">
                <a:latin typeface="Arial Narrow" pitchFamily="34" charset="0"/>
                <a:sym typeface="Symbol" pitchFamily="18" charset="2"/>
              </a:rPr>
              <a:t>14 258 уведомлений или 5%</a:t>
            </a:r>
            <a:endParaRPr lang="ru-RU" altLang="ru-RU" sz="1200" b="1" dirty="0">
              <a:latin typeface="Arial Narrow" pitchFamily="34" charset="0"/>
            </a:endParaRPr>
          </a:p>
        </p:txBody>
      </p:sp>
      <p:sp>
        <p:nvSpPr>
          <p:cNvPr id="57" name="Прямоугольник 14"/>
          <p:cNvSpPr>
            <a:spLocks noChangeArrowheads="1"/>
          </p:cNvSpPr>
          <p:nvPr/>
        </p:nvSpPr>
        <p:spPr bwMode="auto">
          <a:xfrm>
            <a:off x="1115616" y="2108894"/>
            <a:ext cx="2819687" cy="318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2396" tIns="51198" rIns="102396" bIns="51198">
            <a:spAutoFit/>
          </a:bodyPr>
          <a:lstStyle/>
          <a:p>
            <a:r>
              <a:rPr lang="ru-RU" altLang="ru-RU" sz="1400" b="1" dirty="0">
                <a:latin typeface="Arial Narrow" pitchFamily="34" charset="0"/>
                <a:sym typeface="Symbol" pitchFamily="18" charset="2"/>
              </a:rPr>
              <a:t>Сумма нарушения - 879 </a:t>
            </a:r>
            <a:r>
              <a:rPr lang="ru-RU" altLang="ru-RU" sz="1400" b="1" dirty="0" smtClean="0">
                <a:latin typeface="Arial Narrow" pitchFamily="34" charset="0"/>
                <a:sym typeface="Symbol" pitchFamily="18" charset="2"/>
              </a:rPr>
              <a:t>млрд. тенге</a:t>
            </a:r>
            <a:endParaRPr lang="ru-RU" altLang="ru-RU" sz="1400" b="1" dirty="0">
              <a:latin typeface="Arial Narrow" pitchFamily="34" charset="0"/>
            </a:endParaRPr>
          </a:p>
        </p:txBody>
      </p:sp>
      <p:sp>
        <p:nvSpPr>
          <p:cNvPr id="58" name="Прямоугольник 14"/>
          <p:cNvSpPr>
            <a:spLocks noChangeArrowheads="1"/>
          </p:cNvSpPr>
          <p:nvPr/>
        </p:nvSpPr>
        <p:spPr bwMode="auto">
          <a:xfrm>
            <a:off x="4788024" y="1544922"/>
            <a:ext cx="2943118" cy="318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2396" tIns="51198" rIns="102396" bIns="51198">
            <a:spAutoFit/>
          </a:bodyPr>
          <a:lstStyle/>
          <a:p>
            <a:r>
              <a:rPr lang="ru-RU" altLang="ru-RU" sz="1400" b="1" dirty="0" smtClean="0">
                <a:latin typeface="Arial Narrow" pitchFamily="34" charset="0"/>
                <a:sym typeface="Symbol" pitchFamily="18" charset="2"/>
              </a:rPr>
              <a:t>Сумма нарушения - 2 082 млрд. тенге</a:t>
            </a:r>
            <a:endParaRPr lang="ru-RU" altLang="ru-RU" sz="1400" b="1" dirty="0">
              <a:latin typeface="Arial Narrow" pitchFamily="34" charset="0"/>
            </a:endParaRPr>
          </a:p>
        </p:txBody>
      </p:sp>
      <p:sp>
        <p:nvSpPr>
          <p:cNvPr id="67" name="Прямоугольник 14"/>
          <p:cNvSpPr>
            <a:spLocks noChangeArrowheads="1"/>
          </p:cNvSpPr>
          <p:nvPr/>
        </p:nvSpPr>
        <p:spPr bwMode="auto">
          <a:xfrm>
            <a:off x="5220072" y="2671247"/>
            <a:ext cx="2729855" cy="318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2396" tIns="51198" rIns="102396" bIns="51198">
            <a:spAutoFit/>
          </a:bodyPr>
          <a:lstStyle/>
          <a:p>
            <a:r>
              <a:rPr lang="ru-RU" altLang="ru-RU" sz="1400" b="1" dirty="0">
                <a:latin typeface="Arial Narrow" pitchFamily="34" charset="0"/>
                <a:sym typeface="Symbol" pitchFamily="18" charset="2"/>
              </a:rPr>
              <a:t>Сумма нарушения - 11 </a:t>
            </a:r>
            <a:r>
              <a:rPr lang="ru-RU" altLang="ru-RU" sz="1400" b="1" dirty="0" smtClean="0">
                <a:latin typeface="Arial Narrow" pitchFamily="34" charset="0"/>
                <a:sym typeface="Symbol" pitchFamily="18" charset="2"/>
              </a:rPr>
              <a:t>млрд. тенге</a:t>
            </a:r>
            <a:endParaRPr lang="ru-RU" altLang="ru-RU" sz="1400" b="1" dirty="0">
              <a:latin typeface="Arial Narrow" pitchFamily="34" charset="0"/>
            </a:endParaRPr>
          </a:p>
        </p:txBody>
      </p:sp>
      <p:sp>
        <p:nvSpPr>
          <p:cNvPr id="75" name="Прямоугольник 14"/>
          <p:cNvSpPr>
            <a:spLocks noChangeArrowheads="1"/>
          </p:cNvSpPr>
          <p:nvPr/>
        </p:nvSpPr>
        <p:spPr bwMode="auto">
          <a:xfrm>
            <a:off x="1505798" y="3213158"/>
            <a:ext cx="2819687" cy="318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2396" tIns="51198" rIns="102396" bIns="51198">
            <a:spAutoFit/>
          </a:bodyPr>
          <a:lstStyle/>
          <a:p>
            <a:r>
              <a:rPr lang="ru-RU" altLang="ru-RU" sz="1400" b="1" dirty="0">
                <a:latin typeface="Arial Narrow" pitchFamily="34" charset="0"/>
                <a:sym typeface="Symbol" pitchFamily="18" charset="2"/>
              </a:rPr>
              <a:t>Сумма нарушения - 483 </a:t>
            </a:r>
            <a:r>
              <a:rPr lang="ru-RU" altLang="ru-RU" sz="1400" b="1" dirty="0" smtClean="0">
                <a:latin typeface="Arial Narrow" pitchFamily="34" charset="0"/>
                <a:sym typeface="Symbol" pitchFamily="18" charset="2"/>
              </a:rPr>
              <a:t>млрд. тенге</a:t>
            </a:r>
            <a:endParaRPr lang="ru-RU" altLang="ru-RU" sz="1400" b="1" dirty="0">
              <a:latin typeface="Arial Narrow" pitchFamily="34" charset="0"/>
            </a:endParaRPr>
          </a:p>
        </p:txBody>
      </p:sp>
      <p:sp>
        <p:nvSpPr>
          <p:cNvPr id="76" name="Прямоугольник 14"/>
          <p:cNvSpPr>
            <a:spLocks noChangeArrowheads="1"/>
          </p:cNvSpPr>
          <p:nvPr/>
        </p:nvSpPr>
        <p:spPr bwMode="auto">
          <a:xfrm>
            <a:off x="5625099" y="3836098"/>
            <a:ext cx="2819687" cy="318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2396" tIns="51198" rIns="102396" bIns="51198">
            <a:spAutoFit/>
          </a:bodyPr>
          <a:lstStyle/>
          <a:p>
            <a:r>
              <a:rPr lang="ru-RU" altLang="ru-RU" sz="1400" b="1" dirty="0">
                <a:latin typeface="Arial Narrow" pitchFamily="34" charset="0"/>
                <a:sym typeface="Symbol" pitchFamily="18" charset="2"/>
              </a:rPr>
              <a:t>Сумма нарушения - 400 </a:t>
            </a:r>
            <a:r>
              <a:rPr lang="ru-RU" altLang="ru-RU" sz="1400" b="1" dirty="0" smtClean="0">
                <a:latin typeface="Arial Narrow" pitchFamily="34" charset="0"/>
                <a:sym typeface="Symbol" pitchFamily="18" charset="2"/>
              </a:rPr>
              <a:t>млрд. тенге</a:t>
            </a:r>
            <a:endParaRPr lang="ru-RU" altLang="ru-RU" sz="1400" b="1" dirty="0">
              <a:latin typeface="Arial Narrow" pitchFamily="34" charset="0"/>
            </a:endParaRPr>
          </a:p>
        </p:txBody>
      </p:sp>
      <p:sp>
        <p:nvSpPr>
          <p:cNvPr id="85" name="Прямоугольник 14"/>
          <p:cNvSpPr>
            <a:spLocks noChangeArrowheads="1"/>
          </p:cNvSpPr>
          <p:nvPr/>
        </p:nvSpPr>
        <p:spPr bwMode="auto">
          <a:xfrm>
            <a:off x="1600304" y="4406454"/>
            <a:ext cx="2819687" cy="318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2396" tIns="51198" rIns="102396" bIns="51198">
            <a:spAutoFit/>
          </a:bodyPr>
          <a:lstStyle/>
          <a:p>
            <a:r>
              <a:rPr lang="ru-RU" altLang="ru-RU" sz="1400" b="1" dirty="0">
                <a:latin typeface="Arial Narrow" pitchFamily="34" charset="0"/>
                <a:sym typeface="Symbol" pitchFamily="18" charset="2"/>
              </a:rPr>
              <a:t>Сумма нарушения - 163 </a:t>
            </a:r>
            <a:r>
              <a:rPr lang="ru-RU" altLang="ru-RU" sz="1400" b="1" dirty="0" smtClean="0">
                <a:latin typeface="Arial Narrow" pitchFamily="34" charset="0"/>
                <a:sym typeface="Symbol" pitchFamily="18" charset="2"/>
              </a:rPr>
              <a:t>млрд. тенге</a:t>
            </a:r>
            <a:endParaRPr lang="ru-RU" altLang="ru-RU" sz="1400" b="1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3310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12"/>
          <p:cNvSpPr/>
          <p:nvPr/>
        </p:nvSpPr>
        <p:spPr>
          <a:xfrm>
            <a:off x="1739343" y="3954619"/>
            <a:ext cx="1384838" cy="1008112"/>
          </a:xfrm>
          <a:prstGeom prst="rect">
            <a:avLst/>
          </a:prstGeom>
          <a:solidFill>
            <a:srgbClr val="2A44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 11"/>
          <p:cNvSpPr/>
          <p:nvPr/>
        </p:nvSpPr>
        <p:spPr>
          <a:xfrm>
            <a:off x="1739344" y="2946507"/>
            <a:ext cx="1357000" cy="1008112"/>
          </a:xfrm>
          <a:prstGeom prst="rect">
            <a:avLst/>
          </a:prstGeom>
          <a:solidFill>
            <a:srgbClr val="0A94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10"/>
          <p:cNvSpPr/>
          <p:nvPr/>
        </p:nvSpPr>
        <p:spPr>
          <a:xfrm>
            <a:off x="1739344" y="1948292"/>
            <a:ext cx="1355694" cy="1008112"/>
          </a:xfrm>
          <a:prstGeom prst="rect">
            <a:avLst/>
          </a:prstGeom>
          <a:solidFill>
            <a:srgbClr val="E265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8"/>
          <p:cNvSpPr/>
          <p:nvPr/>
        </p:nvSpPr>
        <p:spPr>
          <a:xfrm>
            <a:off x="1739344" y="944465"/>
            <a:ext cx="1357000" cy="1008112"/>
          </a:xfrm>
          <a:prstGeom prst="rect">
            <a:avLst/>
          </a:prstGeom>
          <a:solidFill>
            <a:srgbClr val="869A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67" r="7205" b="57679"/>
          <a:stretch/>
        </p:blipFill>
        <p:spPr bwMode="auto">
          <a:xfrm rot="5400000" flipH="1">
            <a:off x="-1265947" y="3344886"/>
            <a:ext cx="6192102" cy="1811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矩形 23"/>
          <p:cNvSpPr/>
          <p:nvPr/>
        </p:nvSpPr>
        <p:spPr>
          <a:xfrm>
            <a:off x="4502160" y="3667955"/>
            <a:ext cx="2618878" cy="726559"/>
          </a:xfrm>
          <a:prstGeom prst="rect">
            <a:avLst/>
          </a:prstGeom>
          <a:solidFill>
            <a:srgbClr val="2B45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24"/>
          <p:cNvSpPr/>
          <p:nvPr/>
        </p:nvSpPr>
        <p:spPr>
          <a:xfrm>
            <a:off x="4502160" y="2941396"/>
            <a:ext cx="2618878" cy="726559"/>
          </a:xfrm>
          <a:prstGeom prst="rect">
            <a:avLst/>
          </a:prstGeom>
          <a:solidFill>
            <a:srgbClr val="0B9B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25"/>
          <p:cNvSpPr/>
          <p:nvPr/>
        </p:nvSpPr>
        <p:spPr>
          <a:xfrm>
            <a:off x="4502160" y="2221970"/>
            <a:ext cx="2618878" cy="726559"/>
          </a:xfrm>
          <a:prstGeom prst="rect">
            <a:avLst/>
          </a:prstGeom>
          <a:solidFill>
            <a:srgbClr val="F76D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矩形 26"/>
          <p:cNvSpPr/>
          <p:nvPr/>
        </p:nvSpPr>
        <p:spPr>
          <a:xfrm>
            <a:off x="4502160" y="1498499"/>
            <a:ext cx="2618878" cy="726559"/>
          </a:xfrm>
          <a:prstGeom prst="rect">
            <a:avLst/>
          </a:prstGeom>
          <a:solidFill>
            <a:srgbClr val="8FA2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矩形 28"/>
          <p:cNvSpPr/>
          <p:nvPr/>
        </p:nvSpPr>
        <p:spPr>
          <a:xfrm>
            <a:off x="3096344" y="944464"/>
            <a:ext cx="1405815" cy="1280593"/>
          </a:xfrm>
          <a:custGeom>
            <a:avLst/>
            <a:gdLst>
              <a:gd name="connsiteX0" fmla="*/ 0 w 1826712"/>
              <a:gd name="connsiteY0" fmla="*/ 0 h 1280593"/>
              <a:gd name="connsiteX1" fmla="*/ 1826712 w 1826712"/>
              <a:gd name="connsiteY1" fmla="*/ 0 h 1280593"/>
              <a:gd name="connsiteX2" fmla="*/ 1826712 w 1826712"/>
              <a:gd name="connsiteY2" fmla="*/ 1280593 h 1280593"/>
              <a:gd name="connsiteX3" fmla="*/ 0 w 1826712"/>
              <a:gd name="connsiteY3" fmla="*/ 1280593 h 1280593"/>
              <a:gd name="connsiteX4" fmla="*/ 0 w 1826712"/>
              <a:gd name="connsiteY4" fmla="*/ 0 h 1280593"/>
              <a:gd name="connsiteX0" fmla="*/ 0 w 1826712"/>
              <a:gd name="connsiteY0" fmla="*/ 0 h 1280593"/>
              <a:gd name="connsiteX1" fmla="*/ 1826712 w 1826712"/>
              <a:gd name="connsiteY1" fmla="*/ 0 h 1280593"/>
              <a:gd name="connsiteX2" fmla="*/ 1826712 w 1826712"/>
              <a:gd name="connsiteY2" fmla="*/ 1280593 h 1280593"/>
              <a:gd name="connsiteX3" fmla="*/ 0 w 1826712"/>
              <a:gd name="connsiteY3" fmla="*/ 1007543 h 1280593"/>
              <a:gd name="connsiteX4" fmla="*/ 0 w 1826712"/>
              <a:gd name="connsiteY4" fmla="*/ 0 h 1280593"/>
              <a:gd name="connsiteX0" fmla="*/ 0 w 1826712"/>
              <a:gd name="connsiteY0" fmla="*/ 0 h 1280593"/>
              <a:gd name="connsiteX1" fmla="*/ 1826712 w 1826712"/>
              <a:gd name="connsiteY1" fmla="*/ 555625 h 1280593"/>
              <a:gd name="connsiteX2" fmla="*/ 1826712 w 1826712"/>
              <a:gd name="connsiteY2" fmla="*/ 1280593 h 1280593"/>
              <a:gd name="connsiteX3" fmla="*/ 0 w 1826712"/>
              <a:gd name="connsiteY3" fmla="*/ 1007543 h 1280593"/>
              <a:gd name="connsiteX4" fmla="*/ 0 w 1826712"/>
              <a:gd name="connsiteY4" fmla="*/ 0 h 12805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6712" h="1280593">
                <a:moveTo>
                  <a:pt x="0" y="0"/>
                </a:moveTo>
                <a:lnTo>
                  <a:pt x="1826712" y="555625"/>
                </a:lnTo>
                <a:lnTo>
                  <a:pt x="1826712" y="1280593"/>
                </a:lnTo>
                <a:lnTo>
                  <a:pt x="0" y="1007543"/>
                </a:lnTo>
                <a:lnTo>
                  <a:pt x="0" y="0"/>
                </a:lnTo>
                <a:close/>
              </a:path>
            </a:pathLst>
          </a:custGeom>
          <a:solidFill>
            <a:srgbClr val="92A7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矩形 28"/>
          <p:cNvSpPr/>
          <p:nvPr/>
        </p:nvSpPr>
        <p:spPr>
          <a:xfrm>
            <a:off x="3095038" y="1950196"/>
            <a:ext cx="1410297" cy="1007543"/>
          </a:xfrm>
          <a:custGeom>
            <a:avLst/>
            <a:gdLst>
              <a:gd name="connsiteX0" fmla="*/ 0 w 1826712"/>
              <a:gd name="connsiteY0" fmla="*/ 0 h 1280593"/>
              <a:gd name="connsiteX1" fmla="*/ 1826712 w 1826712"/>
              <a:gd name="connsiteY1" fmla="*/ 0 h 1280593"/>
              <a:gd name="connsiteX2" fmla="*/ 1826712 w 1826712"/>
              <a:gd name="connsiteY2" fmla="*/ 1280593 h 1280593"/>
              <a:gd name="connsiteX3" fmla="*/ 0 w 1826712"/>
              <a:gd name="connsiteY3" fmla="*/ 1280593 h 1280593"/>
              <a:gd name="connsiteX4" fmla="*/ 0 w 1826712"/>
              <a:gd name="connsiteY4" fmla="*/ 0 h 1280593"/>
              <a:gd name="connsiteX0" fmla="*/ 0 w 1826712"/>
              <a:gd name="connsiteY0" fmla="*/ 0 h 1280593"/>
              <a:gd name="connsiteX1" fmla="*/ 1826712 w 1826712"/>
              <a:gd name="connsiteY1" fmla="*/ 0 h 1280593"/>
              <a:gd name="connsiteX2" fmla="*/ 1826712 w 1826712"/>
              <a:gd name="connsiteY2" fmla="*/ 1280593 h 1280593"/>
              <a:gd name="connsiteX3" fmla="*/ 0 w 1826712"/>
              <a:gd name="connsiteY3" fmla="*/ 1007543 h 1280593"/>
              <a:gd name="connsiteX4" fmla="*/ 0 w 1826712"/>
              <a:gd name="connsiteY4" fmla="*/ 0 h 1280593"/>
              <a:gd name="connsiteX0" fmla="*/ 0 w 1826712"/>
              <a:gd name="connsiteY0" fmla="*/ 0 h 1280593"/>
              <a:gd name="connsiteX1" fmla="*/ 1826712 w 1826712"/>
              <a:gd name="connsiteY1" fmla="*/ 555625 h 1280593"/>
              <a:gd name="connsiteX2" fmla="*/ 1826712 w 1826712"/>
              <a:gd name="connsiteY2" fmla="*/ 1280593 h 1280593"/>
              <a:gd name="connsiteX3" fmla="*/ 0 w 1826712"/>
              <a:gd name="connsiteY3" fmla="*/ 1007543 h 1280593"/>
              <a:gd name="connsiteX4" fmla="*/ 0 w 1826712"/>
              <a:gd name="connsiteY4" fmla="*/ 0 h 1280593"/>
              <a:gd name="connsiteX0" fmla="*/ 0 w 1829887"/>
              <a:gd name="connsiteY0" fmla="*/ 0 h 1280593"/>
              <a:gd name="connsiteX1" fmla="*/ 1829887 w 1829887"/>
              <a:gd name="connsiteY1" fmla="*/ 273050 h 1280593"/>
              <a:gd name="connsiteX2" fmla="*/ 1826712 w 1829887"/>
              <a:gd name="connsiteY2" fmla="*/ 1280593 h 1280593"/>
              <a:gd name="connsiteX3" fmla="*/ 0 w 1829887"/>
              <a:gd name="connsiteY3" fmla="*/ 1007543 h 1280593"/>
              <a:gd name="connsiteX4" fmla="*/ 0 w 1829887"/>
              <a:gd name="connsiteY4" fmla="*/ 0 h 1280593"/>
              <a:gd name="connsiteX0" fmla="*/ 0 w 1830192"/>
              <a:gd name="connsiteY0" fmla="*/ 0 h 1007543"/>
              <a:gd name="connsiteX1" fmla="*/ 1829887 w 1830192"/>
              <a:gd name="connsiteY1" fmla="*/ 273050 h 1007543"/>
              <a:gd name="connsiteX2" fmla="*/ 1829887 w 1830192"/>
              <a:gd name="connsiteY2" fmla="*/ 998018 h 1007543"/>
              <a:gd name="connsiteX3" fmla="*/ 0 w 1830192"/>
              <a:gd name="connsiteY3" fmla="*/ 1007543 h 1007543"/>
              <a:gd name="connsiteX4" fmla="*/ 0 w 1830192"/>
              <a:gd name="connsiteY4" fmla="*/ 0 h 1007543"/>
              <a:gd name="connsiteX0" fmla="*/ 0 w 1829887"/>
              <a:gd name="connsiteY0" fmla="*/ 0 h 1007543"/>
              <a:gd name="connsiteX1" fmla="*/ 1829887 w 1829887"/>
              <a:gd name="connsiteY1" fmla="*/ 273050 h 1007543"/>
              <a:gd name="connsiteX2" fmla="*/ 1823537 w 1829887"/>
              <a:gd name="connsiteY2" fmla="*/ 1001193 h 1007543"/>
              <a:gd name="connsiteX3" fmla="*/ 0 w 1829887"/>
              <a:gd name="connsiteY3" fmla="*/ 1007543 h 1007543"/>
              <a:gd name="connsiteX4" fmla="*/ 0 w 1829887"/>
              <a:gd name="connsiteY4" fmla="*/ 0 h 1007543"/>
              <a:gd name="connsiteX0" fmla="*/ 0 w 1830192"/>
              <a:gd name="connsiteY0" fmla="*/ 0 h 1007543"/>
              <a:gd name="connsiteX1" fmla="*/ 1829887 w 1830192"/>
              <a:gd name="connsiteY1" fmla="*/ 273050 h 1007543"/>
              <a:gd name="connsiteX2" fmla="*/ 1829887 w 1830192"/>
              <a:gd name="connsiteY2" fmla="*/ 1001193 h 1007543"/>
              <a:gd name="connsiteX3" fmla="*/ 0 w 1830192"/>
              <a:gd name="connsiteY3" fmla="*/ 1007543 h 1007543"/>
              <a:gd name="connsiteX4" fmla="*/ 0 w 1830192"/>
              <a:gd name="connsiteY4" fmla="*/ 0 h 1007543"/>
              <a:gd name="connsiteX0" fmla="*/ 0 w 1829887"/>
              <a:gd name="connsiteY0" fmla="*/ 0 h 1007543"/>
              <a:gd name="connsiteX1" fmla="*/ 1829887 w 1829887"/>
              <a:gd name="connsiteY1" fmla="*/ 273050 h 1007543"/>
              <a:gd name="connsiteX2" fmla="*/ 1826712 w 1829887"/>
              <a:gd name="connsiteY2" fmla="*/ 1001193 h 1007543"/>
              <a:gd name="connsiteX3" fmla="*/ 0 w 1829887"/>
              <a:gd name="connsiteY3" fmla="*/ 1007543 h 1007543"/>
              <a:gd name="connsiteX4" fmla="*/ 0 w 1829887"/>
              <a:gd name="connsiteY4" fmla="*/ 0 h 1007543"/>
              <a:gd name="connsiteX0" fmla="*/ 0 w 1833980"/>
              <a:gd name="connsiteY0" fmla="*/ 0 h 1007543"/>
              <a:gd name="connsiteX1" fmla="*/ 1829887 w 1833980"/>
              <a:gd name="connsiteY1" fmla="*/ 273050 h 1007543"/>
              <a:gd name="connsiteX2" fmla="*/ 1833856 w 1833980"/>
              <a:gd name="connsiteY2" fmla="*/ 1001193 h 1007543"/>
              <a:gd name="connsiteX3" fmla="*/ 0 w 1833980"/>
              <a:gd name="connsiteY3" fmla="*/ 1007543 h 1007543"/>
              <a:gd name="connsiteX4" fmla="*/ 0 w 1833980"/>
              <a:gd name="connsiteY4" fmla="*/ 0 h 1007543"/>
              <a:gd name="connsiteX0" fmla="*/ 0 w 1829887"/>
              <a:gd name="connsiteY0" fmla="*/ 0 h 1007543"/>
              <a:gd name="connsiteX1" fmla="*/ 1829887 w 1829887"/>
              <a:gd name="connsiteY1" fmla="*/ 273050 h 1007543"/>
              <a:gd name="connsiteX2" fmla="*/ 1829093 w 1829887"/>
              <a:gd name="connsiteY2" fmla="*/ 1003575 h 1007543"/>
              <a:gd name="connsiteX3" fmla="*/ 0 w 1829887"/>
              <a:gd name="connsiteY3" fmla="*/ 1007543 h 1007543"/>
              <a:gd name="connsiteX4" fmla="*/ 0 w 1829887"/>
              <a:gd name="connsiteY4" fmla="*/ 0 h 1007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9887" h="1007543">
                <a:moveTo>
                  <a:pt x="0" y="0"/>
                </a:moveTo>
                <a:lnTo>
                  <a:pt x="1829887" y="273050"/>
                </a:lnTo>
                <a:cubicBezTo>
                  <a:pt x="1828829" y="608898"/>
                  <a:pt x="1830151" y="667727"/>
                  <a:pt x="1829093" y="1003575"/>
                </a:cubicBezTo>
                <a:lnTo>
                  <a:pt x="0" y="1007543"/>
                </a:lnTo>
                <a:lnTo>
                  <a:pt x="0" y="0"/>
                </a:lnTo>
                <a:close/>
              </a:path>
            </a:pathLst>
          </a:custGeom>
          <a:solidFill>
            <a:srgbClr val="FE72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5" name="矩形 28"/>
          <p:cNvSpPr/>
          <p:nvPr/>
        </p:nvSpPr>
        <p:spPr>
          <a:xfrm>
            <a:off x="3095037" y="2950848"/>
            <a:ext cx="1414459" cy="1003574"/>
          </a:xfrm>
          <a:custGeom>
            <a:avLst/>
            <a:gdLst>
              <a:gd name="connsiteX0" fmla="*/ 0 w 1826712"/>
              <a:gd name="connsiteY0" fmla="*/ 0 h 1280593"/>
              <a:gd name="connsiteX1" fmla="*/ 1826712 w 1826712"/>
              <a:gd name="connsiteY1" fmla="*/ 0 h 1280593"/>
              <a:gd name="connsiteX2" fmla="*/ 1826712 w 1826712"/>
              <a:gd name="connsiteY2" fmla="*/ 1280593 h 1280593"/>
              <a:gd name="connsiteX3" fmla="*/ 0 w 1826712"/>
              <a:gd name="connsiteY3" fmla="*/ 1280593 h 1280593"/>
              <a:gd name="connsiteX4" fmla="*/ 0 w 1826712"/>
              <a:gd name="connsiteY4" fmla="*/ 0 h 1280593"/>
              <a:gd name="connsiteX0" fmla="*/ 0 w 1826712"/>
              <a:gd name="connsiteY0" fmla="*/ 0 h 1280593"/>
              <a:gd name="connsiteX1" fmla="*/ 1826712 w 1826712"/>
              <a:gd name="connsiteY1" fmla="*/ 0 h 1280593"/>
              <a:gd name="connsiteX2" fmla="*/ 1826712 w 1826712"/>
              <a:gd name="connsiteY2" fmla="*/ 1280593 h 1280593"/>
              <a:gd name="connsiteX3" fmla="*/ 0 w 1826712"/>
              <a:gd name="connsiteY3" fmla="*/ 1007543 h 1280593"/>
              <a:gd name="connsiteX4" fmla="*/ 0 w 1826712"/>
              <a:gd name="connsiteY4" fmla="*/ 0 h 1280593"/>
              <a:gd name="connsiteX0" fmla="*/ 0 w 1826712"/>
              <a:gd name="connsiteY0" fmla="*/ 0 h 1280593"/>
              <a:gd name="connsiteX1" fmla="*/ 1826712 w 1826712"/>
              <a:gd name="connsiteY1" fmla="*/ 555625 h 1280593"/>
              <a:gd name="connsiteX2" fmla="*/ 1826712 w 1826712"/>
              <a:gd name="connsiteY2" fmla="*/ 1280593 h 1280593"/>
              <a:gd name="connsiteX3" fmla="*/ 0 w 1826712"/>
              <a:gd name="connsiteY3" fmla="*/ 1007543 h 1280593"/>
              <a:gd name="connsiteX4" fmla="*/ 0 w 1826712"/>
              <a:gd name="connsiteY4" fmla="*/ 0 h 1280593"/>
              <a:gd name="connsiteX0" fmla="*/ 0 w 1829887"/>
              <a:gd name="connsiteY0" fmla="*/ 0 h 1280593"/>
              <a:gd name="connsiteX1" fmla="*/ 1829887 w 1829887"/>
              <a:gd name="connsiteY1" fmla="*/ 273050 h 1280593"/>
              <a:gd name="connsiteX2" fmla="*/ 1826712 w 1829887"/>
              <a:gd name="connsiteY2" fmla="*/ 1280593 h 1280593"/>
              <a:gd name="connsiteX3" fmla="*/ 0 w 1829887"/>
              <a:gd name="connsiteY3" fmla="*/ 1007543 h 1280593"/>
              <a:gd name="connsiteX4" fmla="*/ 0 w 1829887"/>
              <a:gd name="connsiteY4" fmla="*/ 0 h 1280593"/>
              <a:gd name="connsiteX0" fmla="*/ 0 w 1830192"/>
              <a:gd name="connsiteY0" fmla="*/ 0 h 1007543"/>
              <a:gd name="connsiteX1" fmla="*/ 1829887 w 1830192"/>
              <a:gd name="connsiteY1" fmla="*/ 273050 h 1007543"/>
              <a:gd name="connsiteX2" fmla="*/ 1829887 w 1830192"/>
              <a:gd name="connsiteY2" fmla="*/ 998018 h 1007543"/>
              <a:gd name="connsiteX3" fmla="*/ 0 w 1830192"/>
              <a:gd name="connsiteY3" fmla="*/ 1007543 h 1007543"/>
              <a:gd name="connsiteX4" fmla="*/ 0 w 1830192"/>
              <a:gd name="connsiteY4" fmla="*/ 0 h 1007543"/>
              <a:gd name="connsiteX0" fmla="*/ 0 w 1829887"/>
              <a:gd name="connsiteY0" fmla="*/ 0 h 1007543"/>
              <a:gd name="connsiteX1" fmla="*/ 1829887 w 1829887"/>
              <a:gd name="connsiteY1" fmla="*/ 273050 h 1007543"/>
              <a:gd name="connsiteX2" fmla="*/ 1823537 w 1829887"/>
              <a:gd name="connsiteY2" fmla="*/ 1001193 h 1007543"/>
              <a:gd name="connsiteX3" fmla="*/ 0 w 1829887"/>
              <a:gd name="connsiteY3" fmla="*/ 1007543 h 1007543"/>
              <a:gd name="connsiteX4" fmla="*/ 0 w 1829887"/>
              <a:gd name="connsiteY4" fmla="*/ 0 h 1007543"/>
              <a:gd name="connsiteX0" fmla="*/ 0 w 1830192"/>
              <a:gd name="connsiteY0" fmla="*/ 0 h 1007543"/>
              <a:gd name="connsiteX1" fmla="*/ 1829887 w 1830192"/>
              <a:gd name="connsiteY1" fmla="*/ 273050 h 1007543"/>
              <a:gd name="connsiteX2" fmla="*/ 1829887 w 1830192"/>
              <a:gd name="connsiteY2" fmla="*/ 1001193 h 1007543"/>
              <a:gd name="connsiteX3" fmla="*/ 0 w 1830192"/>
              <a:gd name="connsiteY3" fmla="*/ 1007543 h 1007543"/>
              <a:gd name="connsiteX4" fmla="*/ 0 w 1830192"/>
              <a:gd name="connsiteY4" fmla="*/ 0 h 1007543"/>
              <a:gd name="connsiteX0" fmla="*/ 0 w 1829887"/>
              <a:gd name="connsiteY0" fmla="*/ 0 h 1007543"/>
              <a:gd name="connsiteX1" fmla="*/ 1829887 w 1829887"/>
              <a:gd name="connsiteY1" fmla="*/ 273050 h 1007543"/>
              <a:gd name="connsiteX2" fmla="*/ 1826712 w 1829887"/>
              <a:gd name="connsiteY2" fmla="*/ 1001193 h 1007543"/>
              <a:gd name="connsiteX3" fmla="*/ 0 w 1829887"/>
              <a:gd name="connsiteY3" fmla="*/ 1007543 h 1007543"/>
              <a:gd name="connsiteX4" fmla="*/ 0 w 1829887"/>
              <a:gd name="connsiteY4" fmla="*/ 0 h 1007543"/>
              <a:gd name="connsiteX0" fmla="*/ 0 w 1829887"/>
              <a:gd name="connsiteY0" fmla="*/ 0 h 1001193"/>
              <a:gd name="connsiteX1" fmla="*/ 1829887 w 1829887"/>
              <a:gd name="connsiteY1" fmla="*/ 273050 h 1001193"/>
              <a:gd name="connsiteX2" fmla="*/ 1826712 w 1829887"/>
              <a:gd name="connsiteY2" fmla="*/ 1001193 h 1001193"/>
              <a:gd name="connsiteX3" fmla="*/ 0 w 1829887"/>
              <a:gd name="connsiteY3" fmla="*/ 998018 h 1001193"/>
              <a:gd name="connsiteX4" fmla="*/ 0 w 1829887"/>
              <a:gd name="connsiteY4" fmla="*/ 0 h 1001193"/>
              <a:gd name="connsiteX0" fmla="*/ 0 w 1832268"/>
              <a:gd name="connsiteY0" fmla="*/ 5556 h 1006749"/>
              <a:gd name="connsiteX1" fmla="*/ 1832268 w 1832268"/>
              <a:gd name="connsiteY1" fmla="*/ 0 h 1006749"/>
              <a:gd name="connsiteX2" fmla="*/ 1826712 w 1832268"/>
              <a:gd name="connsiteY2" fmla="*/ 1006749 h 1006749"/>
              <a:gd name="connsiteX3" fmla="*/ 0 w 1832268"/>
              <a:gd name="connsiteY3" fmla="*/ 1003574 h 1006749"/>
              <a:gd name="connsiteX4" fmla="*/ 0 w 1832268"/>
              <a:gd name="connsiteY4" fmla="*/ 5556 h 1006749"/>
              <a:gd name="connsiteX0" fmla="*/ 0 w 1832268"/>
              <a:gd name="connsiteY0" fmla="*/ 5556 h 1003574"/>
              <a:gd name="connsiteX1" fmla="*/ 1832268 w 1832268"/>
              <a:gd name="connsiteY1" fmla="*/ 0 h 1003574"/>
              <a:gd name="connsiteX2" fmla="*/ 1829093 w 1832268"/>
              <a:gd name="connsiteY2" fmla="*/ 720999 h 1003574"/>
              <a:gd name="connsiteX3" fmla="*/ 0 w 1832268"/>
              <a:gd name="connsiteY3" fmla="*/ 1003574 h 1003574"/>
              <a:gd name="connsiteX4" fmla="*/ 0 w 1832268"/>
              <a:gd name="connsiteY4" fmla="*/ 5556 h 1003574"/>
              <a:gd name="connsiteX0" fmla="*/ 0 w 1834048"/>
              <a:gd name="connsiteY0" fmla="*/ 5556 h 1003574"/>
              <a:gd name="connsiteX1" fmla="*/ 1832268 w 1834048"/>
              <a:gd name="connsiteY1" fmla="*/ 0 h 1003574"/>
              <a:gd name="connsiteX2" fmla="*/ 1833856 w 1834048"/>
              <a:gd name="connsiteY2" fmla="*/ 720999 h 1003574"/>
              <a:gd name="connsiteX3" fmla="*/ 0 w 1834048"/>
              <a:gd name="connsiteY3" fmla="*/ 1003574 h 1003574"/>
              <a:gd name="connsiteX4" fmla="*/ 0 w 1834048"/>
              <a:gd name="connsiteY4" fmla="*/ 5556 h 10035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34048" h="1003574">
                <a:moveTo>
                  <a:pt x="0" y="5556"/>
                </a:moveTo>
                <a:lnTo>
                  <a:pt x="1832268" y="0"/>
                </a:lnTo>
                <a:cubicBezTo>
                  <a:pt x="1831210" y="335848"/>
                  <a:pt x="1834914" y="385151"/>
                  <a:pt x="1833856" y="720999"/>
                </a:cubicBezTo>
                <a:lnTo>
                  <a:pt x="0" y="1003574"/>
                </a:lnTo>
                <a:lnTo>
                  <a:pt x="0" y="5556"/>
                </a:lnTo>
                <a:close/>
              </a:path>
            </a:pathLst>
          </a:custGeom>
          <a:solidFill>
            <a:srgbClr val="0BA1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矩形 28"/>
          <p:cNvSpPr/>
          <p:nvPr/>
        </p:nvSpPr>
        <p:spPr>
          <a:xfrm>
            <a:off x="3092657" y="3667955"/>
            <a:ext cx="1412678" cy="1296468"/>
          </a:xfrm>
          <a:custGeom>
            <a:avLst/>
            <a:gdLst>
              <a:gd name="connsiteX0" fmla="*/ 0 w 1826712"/>
              <a:gd name="connsiteY0" fmla="*/ 0 h 1280593"/>
              <a:gd name="connsiteX1" fmla="*/ 1826712 w 1826712"/>
              <a:gd name="connsiteY1" fmla="*/ 0 h 1280593"/>
              <a:gd name="connsiteX2" fmla="*/ 1826712 w 1826712"/>
              <a:gd name="connsiteY2" fmla="*/ 1280593 h 1280593"/>
              <a:gd name="connsiteX3" fmla="*/ 0 w 1826712"/>
              <a:gd name="connsiteY3" fmla="*/ 1280593 h 1280593"/>
              <a:gd name="connsiteX4" fmla="*/ 0 w 1826712"/>
              <a:gd name="connsiteY4" fmla="*/ 0 h 1280593"/>
              <a:gd name="connsiteX0" fmla="*/ 0 w 1826712"/>
              <a:gd name="connsiteY0" fmla="*/ 0 h 1280593"/>
              <a:gd name="connsiteX1" fmla="*/ 1826712 w 1826712"/>
              <a:gd name="connsiteY1" fmla="*/ 0 h 1280593"/>
              <a:gd name="connsiteX2" fmla="*/ 1826712 w 1826712"/>
              <a:gd name="connsiteY2" fmla="*/ 1280593 h 1280593"/>
              <a:gd name="connsiteX3" fmla="*/ 0 w 1826712"/>
              <a:gd name="connsiteY3" fmla="*/ 1007543 h 1280593"/>
              <a:gd name="connsiteX4" fmla="*/ 0 w 1826712"/>
              <a:gd name="connsiteY4" fmla="*/ 0 h 1280593"/>
              <a:gd name="connsiteX0" fmla="*/ 0 w 1826712"/>
              <a:gd name="connsiteY0" fmla="*/ 0 h 1280593"/>
              <a:gd name="connsiteX1" fmla="*/ 1826712 w 1826712"/>
              <a:gd name="connsiteY1" fmla="*/ 555625 h 1280593"/>
              <a:gd name="connsiteX2" fmla="*/ 1826712 w 1826712"/>
              <a:gd name="connsiteY2" fmla="*/ 1280593 h 1280593"/>
              <a:gd name="connsiteX3" fmla="*/ 0 w 1826712"/>
              <a:gd name="connsiteY3" fmla="*/ 1007543 h 1280593"/>
              <a:gd name="connsiteX4" fmla="*/ 0 w 1826712"/>
              <a:gd name="connsiteY4" fmla="*/ 0 h 1280593"/>
              <a:gd name="connsiteX0" fmla="*/ 0 w 1829887"/>
              <a:gd name="connsiteY0" fmla="*/ 0 h 1280593"/>
              <a:gd name="connsiteX1" fmla="*/ 1829887 w 1829887"/>
              <a:gd name="connsiteY1" fmla="*/ 273050 h 1280593"/>
              <a:gd name="connsiteX2" fmla="*/ 1826712 w 1829887"/>
              <a:gd name="connsiteY2" fmla="*/ 1280593 h 1280593"/>
              <a:gd name="connsiteX3" fmla="*/ 0 w 1829887"/>
              <a:gd name="connsiteY3" fmla="*/ 1007543 h 1280593"/>
              <a:gd name="connsiteX4" fmla="*/ 0 w 1829887"/>
              <a:gd name="connsiteY4" fmla="*/ 0 h 1280593"/>
              <a:gd name="connsiteX0" fmla="*/ 0 w 1830192"/>
              <a:gd name="connsiteY0" fmla="*/ 0 h 1007543"/>
              <a:gd name="connsiteX1" fmla="*/ 1829887 w 1830192"/>
              <a:gd name="connsiteY1" fmla="*/ 273050 h 1007543"/>
              <a:gd name="connsiteX2" fmla="*/ 1829887 w 1830192"/>
              <a:gd name="connsiteY2" fmla="*/ 998018 h 1007543"/>
              <a:gd name="connsiteX3" fmla="*/ 0 w 1830192"/>
              <a:gd name="connsiteY3" fmla="*/ 1007543 h 1007543"/>
              <a:gd name="connsiteX4" fmla="*/ 0 w 1830192"/>
              <a:gd name="connsiteY4" fmla="*/ 0 h 1007543"/>
              <a:gd name="connsiteX0" fmla="*/ 0 w 1829887"/>
              <a:gd name="connsiteY0" fmla="*/ 0 h 1007543"/>
              <a:gd name="connsiteX1" fmla="*/ 1829887 w 1829887"/>
              <a:gd name="connsiteY1" fmla="*/ 273050 h 1007543"/>
              <a:gd name="connsiteX2" fmla="*/ 1823537 w 1829887"/>
              <a:gd name="connsiteY2" fmla="*/ 1001193 h 1007543"/>
              <a:gd name="connsiteX3" fmla="*/ 0 w 1829887"/>
              <a:gd name="connsiteY3" fmla="*/ 1007543 h 1007543"/>
              <a:gd name="connsiteX4" fmla="*/ 0 w 1829887"/>
              <a:gd name="connsiteY4" fmla="*/ 0 h 1007543"/>
              <a:gd name="connsiteX0" fmla="*/ 0 w 1830192"/>
              <a:gd name="connsiteY0" fmla="*/ 0 h 1007543"/>
              <a:gd name="connsiteX1" fmla="*/ 1829887 w 1830192"/>
              <a:gd name="connsiteY1" fmla="*/ 273050 h 1007543"/>
              <a:gd name="connsiteX2" fmla="*/ 1829887 w 1830192"/>
              <a:gd name="connsiteY2" fmla="*/ 1001193 h 1007543"/>
              <a:gd name="connsiteX3" fmla="*/ 0 w 1830192"/>
              <a:gd name="connsiteY3" fmla="*/ 1007543 h 1007543"/>
              <a:gd name="connsiteX4" fmla="*/ 0 w 1830192"/>
              <a:gd name="connsiteY4" fmla="*/ 0 h 1007543"/>
              <a:gd name="connsiteX0" fmla="*/ 0 w 1829887"/>
              <a:gd name="connsiteY0" fmla="*/ 0 h 1007543"/>
              <a:gd name="connsiteX1" fmla="*/ 1829887 w 1829887"/>
              <a:gd name="connsiteY1" fmla="*/ 273050 h 1007543"/>
              <a:gd name="connsiteX2" fmla="*/ 1826712 w 1829887"/>
              <a:gd name="connsiteY2" fmla="*/ 1001193 h 1007543"/>
              <a:gd name="connsiteX3" fmla="*/ 0 w 1829887"/>
              <a:gd name="connsiteY3" fmla="*/ 1007543 h 1007543"/>
              <a:gd name="connsiteX4" fmla="*/ 0 w 1829887"/>
              <a:gd name="connsiteY4" fmla="*/ 0 h 1007543"/>
              <a:gd name="connsiteX0" fmla="*/ 0 w 1829887"/>
              <a:gd name="connsiteY0" fmla="*/ 0 h 1001193"/>
              <a:gd name="connsiteX1" fmla="*/ 1829887 w 1829887"/>
              <a:gd name="connsiteY1" fmla="*/ 273050 h 1001193"/>
              <a:gd name="connsiteX2" fmla="*/ 1826712 w 1829887"/>
              <a:gd name="connsiteY2" fmla="*/ 1001193 h 1001193"/>
              <a:gd name="connsiteX3" fmla="*/ 0 w 1829887"/>
              <a:gd name="connsiteY3" fmla="*/ 998018 h 1001193"/>
              <a:gd name="connsiteX4" fmla="*/ 0 w 1829887"/>
              <a:gd name="connsiteY4" fmla="*/ 0 h 1001193"/>
              <a:gd name="connsiteX0" fmla="*/ 0 w 1832268"/>
              <a:gd name="connsiteY0" fmla="*/ 5556 h 1006749"/>
              <a:gd name="connsiteX1" fmla="*/ 1832268 w 1832268"/>
              <a:gd name="connsiteY1" fmla="*/ 0 h 1006749"/>
              <a:gd name="connsiteX2" fmla="*/ 1826712 w 1832268"/>
              <a:gd name="connsiteY2" fmla="*/ 1006749 h 1006749"/>
              <a:gd name="connsiteX3" fmla="*/ 0 w 1832268"/>
              <a:gd name="connsiteY3" fmla="*/ 1003574 h 1006749"/>
              <a:gd name="connsiteX4" fmla="*/ 0 w 1832268"/>
              <a:gd name="connsiteY4" fmla="*/ 5556 h 1006749"/>
              <a:gd name="connsiteX0" fmla="*/ 0 w 1832268"/>
              <a:gd name="connsiteY0" fmla="*/ 5556 h 1003574"/>
              <a:gd name="connsiteX1" fmla="*/ 1832268 w 1832268"/>
              <a:gd name="connsiteY1" fmla="*/ 0 h 1003574"/>
              <a:gd name="connsiteX2" fmla="*/ 1829093 w 1832268"/>
              <a:gd name="connsiteY2" fmla="*/ 720999 h 1003574"/>
              <a:gd name="connsiteX3" fmla="*/ 0 w 1832268"/>
              <a:gd name="connsiteY3" fmla="*/ 1003574 h 1003574"/>
              <a:gd name="connsiteX4" fmla="*/ 0 w 1832268"/>
              <a:gd name="connsiteY4" fmla="*/ 5556 h 1003574"/>
              <a:gd name="connsiteX0" fmla="*/ 0 w 1834649"/>
              <a:gd name="connsiteY0" fmla="*/ 793 h 1003574"/>
              <a:gd name="connsiteX1" fmla="*/ 1834649 w 1834649"/>
              <a:gd name="connsiteY1" fmla="*/ 0 h 1003574"/>
              <a:gd name="connsiteX2" fmla="*/ 1831474 w 1834649"/>
              <a:gd name="connsiteY2" fmla="*/ 720999 h 1003574"/>
              <a:gd name="connsiteX3" fmla="*/ 2381 w 1834649"/>
              <a:gd name="connsiteY3" fmla="*/ 1003574 h 1003574"/>
              <a:gd name="connsiteX4" fmla="*/ 0 w 1834649"/>
              <a:gd name="connsiteY4" fmla="*/ 793 h 1003574"/>
              <a:gd name="connsiteX0" fmla="*/ 0 w 1834649"/>
              <a:gd name="connsiteY0" fmla="*/ 284162 h 1286943"/>
              <a:gd name="connsiteX1" fmla="*/ 1834649 w 1834649"/>
              <a:gd name="connsiteY1" fmla="*/ 0 h 1286943"/>
              <a:gd name="connsiteX2" fmla="*/ 1831474 w 1834649"/>
              <a:gd name="connsiteY2" fmla="*/ 1004368 h 1286943"/>
              <a:gd name="connsiteX3" fmla="*/ 2381 w 1834649"/>
              <a:gd name="connsiteY3" fmla="*/ 1286943 h 1286943"/>
              <a:gd name="connsiteX4" fmla="*/ 0 w 1834649"/>
              <a:gd name="connsiteY4" fmla="*/ 284162 h 1286943"/>
              <a:gd name="connsiteX0" fmla="*/ 0 w 1834649"/>
              <a:gd name="connsiteY0" fmla="*/ 284162 h 1286943"/>
              <a:gd name="connsiteX1" fmla="*/ 1834649 w 1834649"/>
              <a:gd name="connsiteY1" fmla="*/ 0 h 1286943"/>
              <a:gd name="connsiteX2" fmla="*/ 1829093 w 1834649"/>
              <a:gd name="connsiteY2" fmla="*/ 721000 h 1286943"/>
              <a:gd name="connsiteX3" fmla="*/ 2381 w 1834649"/>
              <a:gd name="connsiteY3" fmla="*/ 1286943 h 1286943"/>
              <a:gd name="connsiteX4" fmla="*/ 0 w 1834649"/>
              <a:gd name="connsiteY4" fmla="*/ 284162 h 1286943"/>
              <a:gd name="connsiteX0" fmla="*/ 229 w 1834878"/>
              <a:gd name="connsiteY0" fmla="*/ 284162 h 1289324"/>
              <a:gd name="connsiteX1" fmla="*/ 1834878 w 1834878"/>
              <a:gd name="connsiteY1" fmla="*/ 0 h 1289324"/>
              <a:gd name="connsiteX2" fmla="*/ 1829322 w 1834878"/>
              <a:gd name="connsiteY2" fmla="*/ 721000 h 1289324"/>
              <a:gd name="connsiteX3" fmla="*/ 229 w 1834878"/>
              <a:gd name="connsiteY3" fmla="*/ 1289324 h 1289324"/>
              <a:gd name="connsiteX4" fmla="*/ 229 w 1834878"/>
              <a:gd name="connsiteY4" fmla="*/ 284162 h 1289324"/>
              <a:gd name="connsiteX0" fmla="*/ 2486 w 1837135"/>
              <a:gd name="connsiteY0" fmla="*/ 284162 h 1296468"/>
              <a:gd name="connsiteX1" fmla="*/ 1837135 w 1837135"/>
              <a:gd name="connsiteY1" fmla="*/ 0 h 1296468"/>
              <a:gd name="connsiteX2" fmla="*/ 1831579 w 1837135"/>
              <a:gd name="connsiteY2" fmla="*/ 721000 h 1296468"/>
              <a:gd name="connsiteX3" fmla="*/ 105 w 1837135"/>
              <a:gd name="connsiteY3" fmla="*/ 1296468 h 1296468"/>
              <a:gd name="connsiteX4" fmla="*/ 2486 w 1837135"/>
              <a:gd name="connsiteY4" fmla="*/ 284162 h 1296468"/>
              <a:gd name="connsiteX0" fmla="*/ 2486 w 1837135"/>
              <a:gd name="connsiteY0" fmla="*/ 284162 h 1296468"/>
              <a:gd name="connsiteX1" fmla="*/ 1837135 w 1837135"/>
              <a:gd name="connsiteY1" fmla="*/ 0 h 1296468"/>
              <a:gd name="connsiteX2" fmla="*/ 1836342 w 1837135"/>
              <a:gd name="connsiteY2" fmla="*/ 728144 h 1296468"/>
              <a:gd name="connsiteX3" fmla="*/ 105 w 1837135"/>
              <a:gd name="connsiteY3" fmla="*/ 1296468 h 1296468"/>
              <a:gd name="connsiteX4" fmla="*/ 2486 w 1837135"/>
              <a:gd name="connsiteY4" fmla="*/ 284162 h 12964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37135" h="1296468">
                <a:moveTo>
                  <a:pt x="2486" y="284162"/>
                </a:moveTo>
                <a:lnTo>
                  <a:pt x="1837135" y="0"/>
                </a:lnTo>
                <a:cubicBezTo>
                  <a:pt x="1836077" y="335848"/>
                  <a:pt x="1837400" y="392296"/>
                  <a:pt x="1836342" y="728144"/>
                </a:cubicBezTo>
                <a:lnTo>
                  <a:pt x="105" y="1296468"/>
                </a:lnTo>
                <a:cubicBezTo>
                  <a:pt x="-689" y="962208"/>
                  <a:pt x="3280" y="618422"/>
                  <a:pt x="2486" y="284162"/>
                </a:cubicBezTo>
                <a:close/>
              </a:path>
            </a:pathLst>
          </a:custGeom>
          <a:solidFill>
            <a:srgbClr val="2D48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矩形 38"/>
          <p:cNvSpPr/>
          <p:nvPr/>
        </p:nvSpPr>
        <p:spPr>
          <a:xfrm>
            <a:off x="4509497" y="1498499"/>
            <a:ext cx="523309" cy="2896015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00000">
                <a:schemeClr val="tx1">
                  <a:alpha val="16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矩形 39"/>
          <p:cNvSpPr/>
          <p:nvPr/>
        </p:nvSpPr>
        <p:spPr>
          <a:xfrm rot="10800000">
            <a:off x="2555777" y="937359"/>
            <a:ext cx="523309" cy="4018293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00000">
                <a:schemeClr val="tx1">
                  <a:alpha val="16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TextBox 22"/>
          <p:cNvSpPr txBox="1"/>
          <p:nvPr/>
        </p:nvSpPr>
        <p:spPr>
          <a:xfrm>
            <a:off x="4686855" y="1584760"/>
            <a:ext cx="2336644" cy="584775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altLang="zh-CN" sz="1600" b="1" dirty="0" smtClean="0">
                <a:solidFill>
                  <a:schemeClr val="bg1"/>
                </a:solidFill>
                <a:latin typeface="Arial Narrow" pitchFamily="34" charset="0"/>
              </a:rPr>
              <a:t>КРУПНЫЕ </a:t>
            </a:r>
          </a:p>
          <a:p>
            <a:pPr algn="ctr"/>
            <a:r>
              <a:rPr lang="ru-RU" altLang="zh-CN" sz="1600" b="1" dirty="0" smtClean="0">
                <a:solidFill>
                  <a:schemeClr val="bg1"/>
                </a:solidFill>
                <a:latin typeface="Arial Narrow" pitchFamily="34" charset="0"/>
              </a:rPr>
              <a:t>(СВЫШЕ 250 ЧЕЛОВЕК) </a:t>
            </a:r>
            <a:endParaRPr lang="zh-CN" altLang="en-US" sz="16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710061" y="1345624"/>
            <a:ext cx="1242267" cy="5924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300"/>
              </a:lnSpc>
            </a:pPr>
            <a:r>
              <a:rPr lang="ru-RU" altLang="zh-CN" sz="44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aettenschweiler" pitchFamily="34" charset="0"/>
              </a:rPr>
              <a:t>    3%</a:t>
            </a:r>
            <a:endParaRPr lang="ru-RU" altLang="zh-CN" sz="4400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Haettenschweiler" pitchFamily="34" charset="0"/>
            </a:endParaRPr>
          </a:p>
          <a:p>
            <a:pPr>
              <a:lnSpc>
                <a:spcPts val="1300"/>
              </a:lnSpc>
            </a:pPr>
            <a:r>
              <a:rPr lang="ru-RU" altLang="zh-CN" sz="16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aettenschweiler" pitchFamily="34" charset="0"/>
              </a:rPr>
              <a:t>           8 </a:t>
            </a:r>
            <a:r>
              <a:rPr lang="ru-RU" altLang="zh-CN" sz="16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aettenschweiler" pitchFamily="34" charset="0"/>
              </a:rPr>
              <a:t>761 </a:t>
            </a:r>
            <a:endParaRPr lang="ru-RU" altLang="zh-CN" sz="1600" dirty="0" smtClean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Haettenschweiler" pitchFamily="34" charset="0"/>
            </a:endParaRPr>
          </a:p>
          <a:p>
            <a:pPr algn="ctr">
              <a:lnSpc>
                <a:spcPts val="1300"/>
              </a:lnSpc>
            </a:pPr>
            <a:r>
              <a:rPr lang="ru-RU" altLang="zh-CN" sz="16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aettenschweiler" pitchFamily="34" charset="0"/>
              </a:rPr>
              <a:t>уведомлений </a:t>
            </a:r>
            <a:endParaRPr lang="zh-CN" altLang="en-US" sz="2000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Haettenschweiler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710060" y="2274114"/>
            <a:ext cx="1242267" cy="5924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300"/>
              </a:lnSpc>
            </a:pPr>
            <a:r>
              <a:rPr lang="ru-RU" altLang="zh-CN" sz="44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aettenschweiler" pitchFamily="34" charset="0"/>
              </a:rPr>
              <a:t>    4%</a:t>
            </a:r>
            <a:endParaRPr lang="ru-RU" altLang="zh-CN" sz="4400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Haettenschweiler" pitchFamily="34" charset="0"/>
            </a:endParaRPr>
          </a:p>
          <a:p>
            <a:pPr>
              <a:lnSpc>
                <a:spcPts val="1300"/>
              </a:lnSpc>
            </a:pPr>
            <a:r>
              <a:rPr lang="ru-RU" altLang="zh-CN" sz="16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aettenschweiler" pitchFamily="34" charset="0"/>
              </a:rPr>
              <a:t>           12 430</a:t>
            </a:r>
            <a:endParaRPr lang="ru-RU" altLang="zh-CN" sz="1600" dirty="0" smtClean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Haettenschweiler" pitchFamily="34" charset="0"/>
            </a:endParaRPr>
          </a:p>
          <a:p>
            <a:pPr algn="ctr">
              <a:lnSpc>
                <a:spcPts val="1300"/>
              </a:lnSpc>
            </a:pPr>
            <a:r>
              <a:rPr lang="ru-RU" altLang="zh-CN" sz="16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aettenschweiler" pitchFamily="34" charset="0"/>
              </a:rPr>
              <a:t> уведомлений </a:t>
            </a:r>
            <a:endParaRPr lang="zh-CN" altLang="en-US" sz="2000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Haettenschweiler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4758947" y="2323639"/>
            <a:ext cx="2336644" cy="584775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altLang="zh-CN" sz="1600" b="1" dirty="0" smtClean="0">
                <a:solidFill>
                  <a:schemeClr val="bg1"/>
                </a:solidFill>
                <a:latin typeface="Arial Narrow" pitchFamily="34" charset="0"/>
              </a:rPr>
              <a:t>СРЕДНИЕ </a:t>
            </a:r>
          </a:p>
          <a:p>
            <a:pPr algn="ctr"/>
            <a:r>
              <a:rPr lang="ru-RU" altLang="zh-CN" sz="1600" b="1" dirty="0" smtClean="0">
                <a:solidFill>
                  <a:schemeClr val="bg1"/>
                </a:solidFill>
                <a:latin typeface="Arial Narrow" pitchFamily="34" charset="0"/>
              </a:rPr>
              <a:t>(ДО 250 ЧЕЛОВЕК) </a:t>
            </a:r>
            <a:endParaRPr lang="zh-CN" altLang="en-US" sz="16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1728192" y="3304234"/>
            <a:ext cx="1395989" cy="5924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300"/>
              </a:lnSpc>
            </a:pPr>
            <a:r>
              <a:rPr lang="ru-RU" altLang="zh-CN" sz="44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aettenschweiler" pitchFamily="34" charset="0"/>
              </a:rPr>
              <a:t>   82%</a:t>
            </a:r>
            <a:endParaRPr lang="ru-RU" altLang="zh-CN" sz="4400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Haettenschweiler" pitchFamily="34" charset="0"/>
            </a:endParaRPr>
          </a:p>
          <a:p>
            <a:pPr>
              <a:lnSpc>
                <a:spcPts val="1300"/>
              </a:lnSpc>
            </a:pPr>
            <a:r>
              <a:rPr lang="ru-RU" altLang="zh-CN" sz="16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aettenschweiler" pitchFamily="34" charset="0"/>
              </a:rPr>
              <a:t>         </a:t>
            </a:r>
            <a:r>
              <a:rPr lang="ru-RU" altLang="zh-CN" sz="16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aettenschweiler" pitchFamily="34" charset="0"/>
              </a:rPr>
              <a:t>229 </a:t>
            </a:r>
            <a:r>
              <a:rPr lang="ru-RU" altLang="zh-CN" sz="16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aettenschweiler" pitchFamily="34" charset="0"/>
              </a:rPr>
              <a:t>369 </a:t>
            </a:r>
            <a:r>
              <a:rPr lang="ru-RU" altLang="zh-CN" sz="16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aettenschweiler" pitchFamily="34" charset="0"/>
              </a:rPr>
              <a:t>                уведомлений</a:t>
            </a:r>
            <a:endParaRPr lang="zh-CN" altLang="en-US" sz="2000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Haettenschweiler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4751332" y="3043065"/>
            <a:ext cx="2336644" cy="584775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altLang="zh-CN" sz="1600" b="1" dirty="0" smtClean="0">
                <a:solidFill>
                  <a:schemeClr val="bg1"/>
                </a:solidFill>
                <a:latin typeface="Arial Narrow" pitchFamily="34" charset="0"/>
              </a:rPr>
              <a:t>МАЛЫЙ </a:t>
            </a:r>
          </a:p>
          <a:p>
            <a:pPr algn="ctr"/>
            <a:r>
              <a:rPr lang="ru-RU" altLang="zh-CN" sz="1600" b="1" dirty="0" smtClean="0">
                <a:solidFill>
                  <a:schemeClr val="bg1"/>
                </a:solidFill>
                <a:latin typeface="Arial Narrow" pitchFamily="34" charset="0"/>
              </a:rPr>
              <a:t>(ДО 50 ЧЕЛОВЕК) </a:t>
            </a:r>
            <a:endParaRPr lang="zh-CN" altLang="en-US" sz="16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1844371" y="4318302"/>
            <a:ext cx="1395989" cy="5924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300"/>
              </a:lnSpc>
            </a:pPr>
            <a:r>
              <a:rPr lang="ru-RU" altLang="zh-CN" sz="44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aettenschweiler" pitchFamily="34" charset="0"/>
              </a:rPr>
              <a:t>   11%</a:t>
            </a:r>
            <a:endParaRPr lang="ru-RU" altLang="zh-CN" sz="4400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Haettenschweiler" pitchFamily="34" charset="0"/>
            </a:endParaRPr>
          </a:p>
          <a:p>
            <a:pPr>
              <a:lnSpc>
                <a:spcPts val="1300"/>
              </a:lnSpc>
            </a:pPr>
            <a:r>
              <a:rPr lang="ru-RU" altLang="zh-CN" sz="16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aettenschweiler" pitchFamily="34" charset="0"/>
              </a:rPr>
              <a:t>        </a:t>
            </a:r>
            <a:r>
              <a:rPr lang="ru-RU" altLang="zh-CN" sz="16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aettenschweiler" pitchFamily="34" charset="0"/>
              </a:rPr>
              <a:t>30 </a:t>
            </a:r>
            <a:r>
              <a:rPr lang="ru-RU" altLang="zh-CN" sz="16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aettenschweiler" pitchFamily="34" charset="0"/>
              </a:rPr>
              <a:t>190                 </a:t>
            </a:r>
            <a:r>
              <a:rPr lang="ru-RU" altLang="zh-CN" sz="16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aettenschweiler" pitchFamily="34" charset="0"/>
              </a:rPr>
              <a:t>уведомлений</a:t>
            </a:r>
            <a:endParaRPr lang="zh-CN" altLang="en-US" sz="2000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Haettenschweiler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4720140" y="3848149"/>
            <a:ext cx="2336644" cy="338554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altLang="zh-CN" sz="1600" b="1" dirty="0" smtClean="0">
                <a:solidFill>
                  <a:schemeClr val="bg1"/>
                </a:solidFill>
                <a:latin typeface="Arial Narrow" pitchFamily="34" charset="0"/>
              </a:rPr>
              <a:t>ФИЗИЧЕСКИЕ ЛИЦА </a:t>
            </a:r>
            <a:endParaRPr lang="zh-CN" altLang="en-US" sz="16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57" name="Freeform 144"/>
          <p:cNvSpPr>
            <a:spLocks noEditPoints="1"/>
          </p:cNvSpPr>
          <p:nvPr/>
        </p:nvSpPr>
        <p:spPr bwMode="black">
          <a:xfrm>
            <a:off x="3744416" y="3905751"/>
            <a:ext cx="285226" cy="466199"/>
          </a:xfrm>
          <a:custGeom>
            <a:avLst/>
            <a:gdLst>
              <a:gd name="T0" fmla="*/ 35 w 46"/>
              <a:gd name="T1" fmla="*/ 7 h 84"/>
              <a:gd name="T2" fmla="*/ 29 w 46"/>
              <a:gd name="T3" fmla="*/ 14 h 84"/>
              <a:gd name="T4" fmla="*/ 22 w 46"/>
              <a:gd name="T5" fmla="*/ 7 h 84"/>
              <a:gd name="T6" fmla="*/ 29 w 46"/>
              <a:gd name="T7" fmla="*/ 0 h 84"/>
              <a:gd name="T8" fmla="*/ 35 w 46"/>
              <a:gd name="T9" fmla="*/ 7 h 84"/>
              <a:gd name="T10" fmla="*/ 20 w 46"/>
              <a:gd name="T11" fmla="*/ 12 h 84"/>
              <a:gd name="T12" fmla="*/ 2 w 46"/>
              <a:gd name="T13" fmla="*/ 22 h 84"/>
              <a:gd name="T14" fmla="*/ 0 w 46"/>
              <a:gd name="T15" fmla="*/ 41 h 84"/>
              <a:gd name="T16" fmla="*/ 6 w 46"/>
              <a:gd name="T17" fmla="*/ 41 h 84"/>
              <a:gd name="T18" fmla="*/ 7 w 46"/>
              <a:gd name="T19" fmla="*/ 26 h 84"/>
              <a:gd name="T20" fmla="*/ 15 w 46"/>
              <a:gd name="T21" fmla="*/ 22 h 84"/>
              <a:gd name="T22" fmla="*/ 10 w 46"/>
              <a:gd name="T23" fmla="*/ 37 h 84"/>
              <a:gd name="T24" fmla="*/ 12 w 46"/>
              <a:gd name="T25" fmla="*/ 45 h 84"/>
              <a:gd name="T26" fmla="*/ 0 w 46"/>
              <a:gd name="T27" fmla="*/ 82 h 84"/>
              <a:gd name="T28" fmla="*/ 8 w 46"/>
              <a:gd name="T29" fmla="*/ 84 h 84"/>
              <a:gd name="T30" fmla="*/ 18 w 46"/>
              <a:gd name="T31" fmla="*/ 57 h 84"/>
              <a:gd name="T32" fmla="*/ 21 w 46"/>
              <a:gd name="T33" fmla="*/ 62 h 84"/>
              <a:gd name="T34" fmla="*/ 27 w 46"/>
              <a:gd name="T35" fmla="*/ 84 h 84"/>
              <a:gd name="T36" fmla="*/ 36 w 46"/>
              <a:gd name="T37" fmla="*/ 81 h 84"/>
              <a:gd name="T38" fmla="*/ 29 w 46"/>
              <a:gd name="T39" fmla="*/ 56 h 84"/>
              <a:gd name="T40" fmla="*/ 22 w 46"/>
              <a:gd name="T41" fmla="*/ 45 h 84"/>
              <a:gd name="T42" fmla="*/ 27 w 46"/>
              <a:gd name="T43" fmla="*/ 29 h 84"/>
              <a:gd name="T44" fmla="*/ 29 w 46"/>
              <a:gd name="T45" fmla="*/ 35 h 84"/>
              <a:gd name="T46" fmla="*/ 44 w 46"/>
              <a:gd name="T47" fmla="*/ 41 h 84"/>
              <a:gd name="T48" fmla="*/ 46 w 46"/>
              <a:gd name="T49" fmla="*/ 35 h 84"/>
              <a:gd name="T50" fmla="*/ 35 w 46"/>
              <a:gd name="T51" fmla="*/ 30 h 84"/>
              <a:gd name="T52" fmla="*/ 31 w 46"/>
              <a:gd name="T53" fmla="*/ 17 h 84"/>
              <a:gd name="T54" fmla="*/ 20 w 46"/>
              <a:gd name="T55" fmla="*/ 12 h 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6" h="84">
                <a:moveTo>
                  <a:pt x="35" y="7"/>
                </a:moveTo>
                <a:cubicBezTo>
                  <a:pt x="35" y="11"/>
                  <a:pt x="33" y="14"/>
                  <a:pt x="29" y="14"/>
                </a:cubicBezTo>
                <a:cubicBezTo>
                  <a:pt x="25" y="14"/>
                  <a:pt x="22" y="11"/>
                  <a:pt x="22" y="7"/>
                </a:cubicBezTo>
                <a:cubicBezTo>
                  <a:pt x="22" y="3"/>
                  <a:pt x="25" y="0"/>
                  <a:pt x="29" y="0"/>
                </a:cubicBezTo>
                <a:cubicBezTo>
                  <a:pt x="33" y="0"/>
                  <a:pt x="35" y="3"/>
                  <a:pt x="35" y="7"/>
                </a:cubicBezTo>
                <a:moveTo>
                  <a:pt x="20" y="12"/>
                </a:moveTo>
                <a:cubicBezTo>
                  <a:pt x="2" y="22"/>
                  <a:pt x="2" y="22"/>
                  <a:pt x="2" y="22"/>
                </a:cubicBezTo>
                <a:cubicBezTo>
                  <a:pt x="0" y="41"/>
                  <a:pt x="0" y="41"/>
                  <a:pt x="0" y="41"/>
                </a:cubicBezTo>
                <a:cubicBezTo>
                  <a:pt x="6" y="41"/>
                  <a:pt x="6" y="41"/>
                  <a:pt x="6" y="41"/>
                </a:cubicBezTo>
                <a:cubicBezTo>
                  <a:pt x="7" y="26"/>
                  <a:pt x="7" y="26"/>
                  <a:pt x="7" y="26"/>
                </a:cubicBezTo>
                <a:cubicBezTo>
                  <a:pt x="15" y="22"/>
                  <a:pt x="15" y="22"/>
                  <a:pt x="15" y="22"/>
                </a:cubicBezTo>
                <a:cubicBezTo>
                  <a:pt x="15" y="22"/>
                  <a:pt x="11" y="34"/>
                  <a:pt x="10" y="37"/>
                </a:cubicBezTo>
                <a:cubicBezTo>
                  <a:pt x="9" y="39"/>
                  <a:pt x="11" y="43"/>
                  <a:pt x="12" y="45"/>
                </a:cubicBezTo>
                <a:cubicBezTo>
                  <a:pt x="0" y="82"/>
                  <a:pt x="0" y="82"/>
                  <a:pt x="0" y="82"/>
                </a:cubicBezTo>
                <a:cubicBezTo>
                  <a:pt x="8" y="84"/>
                  <a:pt x="8" y="84"/>
                  <a:pt x="8" y="84"/>
                </a:cubicBezTo>
                <a:cubicBezTo>
                  <a:pt x="18" y="57"/>
                  <a:pt x="18" y="57"/>
                  <a:pt x="18" y="57"/>
                </a:cubicBezTo>
                <a:cubicBezTo>
                  <a:pt x="21" y="62"/>
                  <a:pt x="21" y="62"/>
                  <a:pt x="21" y="62"/>
                </a:cubicBezTo>
                <a:cubicBezTo>
                  <a:pt x="27" y="84"/>
                  <a:pt x="27" y="84"/>
                  <a:pt x="27" y="84"/>
                </a:cubicBezTo>
                <a:cubicBezTo>
                  <a:pt x="36" y="81"/>
                  <a:pt x="36" y="81"/>
                  <a:pt x="36" y="81"/>
                </a:cubicBezTo>
                <a:cubicBezTo>
                  <a:pt x="29" y="56"/>
                  <a:pt x="29" y="56"/>
                  <a:pt x="29" y="56"/>
                </a:cubicBezTo>
                <a:cubicBezTo>
                  <a:pt x="22" y="45"/>
                  <a:pt x="22" y="45"/>
                  <a:pt x="22" y="45"/>
                </a:cubicBezTo>
                <a:cubicBezTo>
                  <a:pt x="27" y="29"/>
                  <a:pt x="27" y="29"/>
                  <a:pt x="27" y="29"/>
                </a:cubicBezTo>
                <a:cubicBezTo>
                  <a:pt x="29" y="35"/>
                  <a:pt x="29" y="35"/>
                  <a:pt x="29" y="35"/>
                </a:cubicBezTo>
                <a:cubicBezTo>
                  <a:pt x="44" y="41"/>
                  <a:pt x="44" y="41"/>
                  <a:pt x="44" y="41"/>
                </a:cubicBezTo>
                <a:cubicBezTo>
                  <a:pt x="46" y="35"/>
                  <a:pt x="46" y="35"/>
                  <a:pt x="46" y="35"/>
                </a:cubicBezTo>
                <a:cubicBezTo>
                  <a:pt x="35" y="30"/>
                  <a:pt x="35" y="30"/>
                  <a:pt x="35" y="30"/>
                </a:cubicBezTo>
                <a:cubicBezTo>
                  <a:pt x="31" y="17"/>
                  <a:pt x="31" y="17"/>
                  <a:pt x="31" y="17"/>
                </a:cubicBezTo>
                <a:lnTo>
                  <a:pt x="20" y="12"/>
                </a:lnTo>
                <a:close/>
              </a:path>
            </a:pathLst>
          </a:custGeom>
          <a:noFill/>
          <a:ln w="19050">
            <a:solidFill>
              <a:schemeClr val="bg1"/>
            </a:solidFill>
          </a:ln>
          <a:extLst/>
        </p:spPr>
        <p:txBody>
          <a:bodyPr vert="horz" wrap="square" lIns="68589" tIns="34295" rIns="68589" bIns="34295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" name="Google Shape;602;p38"/>
          <p:cNvSpPr/>
          <p:nvPr/>
        </p:nvSpPr>
        <p:spPr>
          <a:xfrm>
            <a:off x="3710081" y="3229377"/>
            <a:ext cx="319561" cy="336908"/>
          </a:xfrm>
          <a:custGeom>
            <a:avLst/>
            <a:gdLst/>
            <a:ahLst/>
            <a:cxnLst/>
            <a:rect l="l" t="t" r="r" b="b"/>
            <a:pathLst>
              <a:path w="15290" h="16120" extrusionOk="0">
                <a:moveTo>
                  <a:pt x="7645" y="1"/>
                </a:moveTo>
                <a:lnTo>
                  <a:pt x="7303" y="25"/>
                </a:lnTo>
                <a:lnTo>
                  <a:pt x="7010" y="98"/>
                </a:lnTo>
                <a:lnTo>
                  <a:pt x="6766" y="172"/>
                </a:lnTo>
                <a:lnTo>
                  <a:pt x="6546" y="294"/>
                </a:lnTo>
                <a:lnTo>
                  <a:pt x="6351" y="391"/>
                </a:lnTo>
                <a:lnTo>
                  <a:pt x="6204" y="538"/>
                </a:lnTo>
                <a:lnTo>
                  <a:pt x="6058" y="660"/>
                </a:lnTo>
                <a:lnTo>
                  <a:pt x="5960" y="782"/>
                </a:lnTo>
                <a:lnTo>
                  <a:pt x="5569" y="856"/>
                </a:lnTo>
                <a:lnTo>
                  <a:pt x="5203" y="978"/>
                </a:lnTo>
                <a:lnTo>
                  <a:pt x="4885" y="1149"/>
                </a:lnTo>
                <a:lnTo>
                  <a:pt x="4617" y="1320"/>
                </a:lnTo>
                <a:lnTo>
                  <a:pt x="4372" y="1539"/>
                </a:lnTo>
                <a:lnTo>
                  <a:pt x="4177" y="1759"/>
                </a:lnTo>
                <a:lnTo>
                  <a:pt x="4030" y="2028"/>
                </a:lnTo>
                <a:lnTo>
                  <a:pt x="3908" y="2296"/>
                </a:lnTo>
                <a:lnTo>
                  <a:pt x="3811" y="2565"/>
                </a:lnTo>
                <a:lnTo>
                  <a:pt x="3737" y="2834"/>
                </a:lnTo>
                <a:lnTo>
                  <a:pt x="3689" y="3127"/>
                </a:lnTo>
                <a:lnTo>
                  <a:pt x="3640" y="3420"/>
                </a:lnTo>
                <a:lnTo>
                  <a:pt x="3640" y="3713"/>
                </a:lnTo>
                <a:lnTo>
                  <a:pt x="3640" y="3982"/>
                </a:lnTo>
                <a:lnTo>
                  <a:pt x="3689" y="4495"/>
                </a:lnTo>
                <a:lnTo>
                  <a:pt x="3689" y="4519"/>
                </a:lnTo>
                <a:lnTo>
                  <a:pt x="3566" y="4568"/>
                </a:lnTo>
                <a:lnTo>
                  <a:pt x="3469" y="4666"/>
                </a:lnTo>
                <a:lnTo>
                  <a:pt x="3395" y="4812"/>
                </a:lnTo>
                <a:lnTo>
                  <a:pt x="3322" y="4983"/>
                </a:lnTo>
                <a:lnTo>
                  <a:pt x="3273" y="5178"/>
                </a:lnTo>
                <a:lnTo>
                  <a:pt x="3249" y="5398"/>
                </a:lnTo>
                <a:lnTo>
                  <a:pt x="3224" y="5642"/>
                </a:lnTo>
                <a:lnTo>
                  <a:pt x="3249" y="5887"/>
                </a:lnTo>
                <a:lnTo>
                  <a:pt x="3298" y="6155"/>
                </a:lnTo>
                <a:lnTo>
                  <a:pt x="3347" y="6400"/>
                </a:lnTo>
                <a:lnTo>
                  <a:pt x="3444" y="6619"/>
                </a:lnTo>
                <a:lnTo>
                  <a:pt x="3542" y="6790"/>
                </a:lnTo>
                <a:lnTo>
                  <a:pt x="3640" y="6961"/>
                </a:lnTo>
                <a:lnTo>
                  <a:pt x="3762" y="7059"/>
                </a:lnTo>
                <a:lnTo>
                  <a:pt x="3884" y="7132"/>
                </a:lnTo>
                <a:lnTo>
                  <a:pt x="4030" y="7132"/>
                </a:lnTo>
                <a:lnTo>
                  <a:pt x="4104" y="7108"/>
                </a:lnTo>
                <a:lnTo>
                  <a:pt x="4275" y="7523"/>
                </a:lnTo>
                <a:lnTo>
                  <a:pt x="4494" y="7889"/>
                </a:lnTo>
                <a:lnTo>
                  <a:pt x="4714" y="8256"/>
                </a:lnTo>
                <a:lnTo>
                  <a:pt x="4983" y="8598"/>
                </a:lnTo>
                <a:lnTo>
                  <a:pt x="5252" y="8891"/>
                </a:lnTo>
                <a:lnTo>
                  <a:pt x="5545" y="9159"/>
                </a:lnTo>
                <a:lnTo>
                  <a:pt x="5862" y="9404"/>
                </a:lnTo>
                <a:lnTo>
                  <a:pt x="6180" y="9623"/>
                </a:lnTo>
                <a:lnTo>
                  <a:pt x="6180" y="10698"/>
                </a:lnTo>
                <a:lnTo>
                  <a:pt x="5667" y="10747"/>
                </a:lnTo>
                <a:lnTo>
                  <a:pt x="5081" y="10845"/>
                </a:lnTo>
                <a:lnTo>
                  <a:pt x="4519" y="10967"/>
                </a:lnTo>
                <a:lnTo>
                  <a:pt x="3957" y="11089"/>
                </a:lnTo>
                <a:lnTo>
                  <a:pt x="3420" y="11260"/>
                </a:lnTo>
                <a:lnTo>
                  <a:pt x="2931" y="11455"/>
                </a:lnTo>
                <a:lnTo>
                  <a:pt x="2467" y="11675"/>
                </a:lnTo>
                <a:lnTo>
                  <a:pt x="2028" y="11919"/>
                </a:lnTo>
                <a:lnTo>
                  <a:pt x="1637" y="12188"/>
                </a:lnTo>
                <a:lnTo>
                  <a:pt x="1271" y="12456"/>
                </a:lnTo>
                <a:lnTo>
                  <a:pt x="953" y="12774"/>
                </a:lnTo>
                <a:lnTo>
                  <a:pt x="684" y="13116"/>
                </a:lnTo>
                <a:lnTo>
                  <a:pt x="440" y="13458"/>
                </a:lnTo>
                <a:lnTo>
                  <a:pt x="269" y="13849"/>
                </a:lnTo>
                <a:lnTo>
                  <a:pt x="123" y="14239"/>
                </a:lnTo>
                <a:lnTo>
                  <a:pt x="49" y="14679"/>
                </a:lnTo>
                <a:lnTo>
                  <a:pt x="1" y="15119"/>
                </a:lnTo>
                <a:lnTo>
                  <a:pt x="49" y="15167"/>
                </a:lnTo>
                <a:lnTo>
                  <a:pt x="245" y="15265"/>
                </a:lnTo>
                <a:lnTo>
                  <a:pt x="416" y="15338"/>
                </a:lnTo>
                <a:lnTo>
                  <a:pt x="636" y="15436"/>
                </a:lnTo>
                <a:lnTo>
                  <a:pt x="904" y="15534"/>
                </a:lnTo>
                <a:lnTo>
                  <a:pt x="1271" y="15607"/>
                </a:lnTo>
                <a:lnTo>
                  <a:pt x="1710" y="15705"/>
                </a:lnTo>
                <a:lnTo>
                  <a:pt x="2223" y="15802"/>
                </a:lnTo>
                <a:lnTo>
                  <a:pt x="2834" y="15876"/>
                </a:lnTo>
                <a:lnTo>
                  <a:pt x="3566" y="15973"/>
                </a:lnTo>
                <a:lnTo>
                  <a:pt x="4397" y="16022"/>
                </a:lnTo>
                <a:lnTo>
                  <a:pt x="5325" y="16071"/>
                </a:lnTo>
                <a:lnTo>
                  <a:pt x="6399" y="16096"/>
                </a:lnTo>
                <a:lnTo>
                  <a:pt x="7621" y="16120"/>
                </a:lnTo>
                <a:lnTo>
                  <a:pt x="8817" y="16096"/>
                </a:lnTo>
                <a:lnTo>
                  <a:pt x="9892" y="16071"/>
                </a:lnTo>
                <a:lnTo>
                  <a:pt x="10844" y="16022"/>
                </a:lnTo>
                <a:lnTo>
                  <a:pt x="11675" y="15973"/>
                </a:lnTo>
                <a:lnTo>
                  <a:pt x="12408" y="15876"/>
                </a:lnTo>
                <a:lnTo>
                  <a:pt x="13018" y="15802"/>
                </a:lnTo>
                <a:lnTo>
                  <a:pt x="13555" y="15705"/>
                </a:lnTo>
                <a:lnTo>
                  <a:pt x="13995" y="15607"/>
                </a:lnTo>
                <a:lnTo>
                  <a:pt x="14361" y="15534"/>
                </a:lnTo>
                <a:lnTo>
                  <a:pt x="14654" y="15436"/>
                </a:lnTo>
                <a:lnTo>
                  <a:pt x="14874" y="15338"/>
                </a:lnTo>
                <a:lnTo>
                  <a:pt x="15045" y="15265"/>
                </a:lnTo>
                <a:lnTo>
                  <a:pt x="15216" y="15167"/>
                </a:lnTo>
                <a:lnTo>
                  <a:pt x="15289" y="15119"/>
                </a:lnTo>
                <a:lnTo>
                  <a:pt x="15241" y="14655"/>
                </a:lnTo>
                <a:lnTo>
                  <a:pt x="15167" y="14215"/>
                </a:lnTo>
                <a:lnTo>
                  <a:pt x="15045" y="13800"/>
                </a:lnTo>
                <a:lnTo>
                  <a:pt x="14874" y="13409"/>
                </a:lnTo>
                <a:lnTo>
                  <a:pt x="14630" y="13043"/>
                </a:lnTo>
                <a:lnTo>
                  <a:pt x="14361" y="12701"/>
                </a:lnTo>
                <a:lnTo>
                  <a:pt x="14044" y="12408"/>
                </a:lnTo>
                <a:lnTo>
                  <a:pt x="13678" y="12115"/>
                </a:lnTo>
                <a:lnTo>
                  <a:pt x="13287" y="11846"/>
                </a:lnTo>
                <a:lnTo>
                  <a:pt x="12847" y="11626"/>
                </a:lnTo>
                <a:lnTo>
                  <a:pt x="12359" y="11406"/>
                </a:lnTo>
                <a:lnTo>
                  <a:pt x="11846" y="11235"/>
                </a:lnTo>
                <a:lnTo>
                  <a:pt x="11284" y="11064"/>
                </a:lnTo>
                <a:lnTo>
                  <a:pt x="10698" y="10942"/>
                </a:lnTo>
                <a:lnTo>
                  <a:pt x="10063" y="10820"/>
                </a:lnTo>
                <a:lnTo>
                  <a:pt x="9428" y="10747"/>
                </a:lnTo>
                <a:lnTo>
                  <a:pt x="9110" y="10722"/>
                </a:lnTo>
                <a:lnTo>
                  <a:pt x="9110" y="9623"/>
                </a:lnTo>
                <a:lnTo>
                  <a:pt x="9428" y="9404"/>
                </a:lnTo>
                <a:lnTo>
                  <a:pt x="9745" y="9159"/>
                </a:lnTo>
                <a:lnTo>
                  <a:pt x="10039" y="8891"/>
                </a:lnTo>
                <a:lnTo>
                  <a:pt x="10332" y="8598"/>
                </a:lnTo>
                <a:lnTo>
                  <a:pt x="10576" y="8256"/>
                </a:lnTo>
                <a:lnTo>
                  <a:pt x="10796" y="7889"/>
                </a:lnTo>
                <a:lnTo>
                  <a:pt x="11015" y="7523"/>
                </a:lnTo>
                <a:lnTo>
                  <a:pt x="11186" y="7108"/>
                </a:lnTo>
                <a:lnTo>
                  <a:pt x="11260" y="7132"/>
                </a:lnTo>
                <a:lnTo>
                  <a:pt x="11406" y="7132"/>
                </a:lnTo>
                <a:lnTo>
                  <a:pt x="11528" y="7059"/>
                </a:lnTo>
                <a:lnTo>
                  <a:pt x="11650" y="6961"/>
                </a:lnTo>
                <a:lnTo>
                  <a:pt x="11748" y="6790"/>
                </a:lnTo>
                <a:lnTo>
                  <a:pt x="11846" y="6619"/>
                </a:lnTo>
                <a:lnTo>
                  <a:pt x="11944" y="6400"/>
                </a:lnTo>
                <a:lnTo>
                  <a:pt x="11992" y="6155"/>
                </a:lnTo>
                <a:lnTo>
                  <a:pt x="12041" y="5887"/>
                </a:lnTo>
                <a:lnTo>
                  <a:pt x="12066" y="5642"/>
                </a:lnTo>
                <a:lnTo>
                  <a:pt x="12041" y="5398"/>
                </a:lnTo>
                <a:lnTo>
                  <a:pt x="12017" y="5203"/>
                </a:lnTo>
                <a:lnTo>
                  <a:pt x="11968" y="5007"/>
                </a:lnTo>
                <a:lnTo>
                  <a:pt x="11919" y="4836"/>
                </a:lnTo>
                <a:lnTo>
                  <a:pt x="11846" y="4690"/>
                </a:lnTo>
                <a:lnTo>
                  <a:pt x="11748" y="4592"/>
                </a:lnTo>
                <a:lnTo>
                  <a:pt x="11626" y="4519"/>
                </a:lnTo>
                <a:lnTo>
                  <a:pt x="11699" y="4153"/>
                </a:lnTo>
                <a:lnTo>
                  <a:pt x="11724" y="3811"/>
                </a:lnTo>
                <a:lnTo>
                  <a:pt x="11724" y="3493"/>
                </a:lnTo>
                <a:lnTo>
                  <a:pt x="11724" y="3200"/>
                </a:lnTo>
                <a:lnTo>
                  <a:pt x="11699" y="2907"/>
                </a:lnTo>
                <a:lnTo>
                  <a:pt x="11650" y="2638"/>
                </a:lnTo>
                <a:lnTo>
                  <a:pt x="11577" y="2394"/>
                </a:lnTo>
                <a:lnTo>
                  <a:pt x="11504" y="2150"/>
                </a:lnTo>
                <a:lnTo>
                  <a:pt x="11406" y="1930"/>
                </a:lnTo>
                <a:lnTo>
                  <a:pt x="11309" y="1710"/>
                </a:lnTo>
                <a:lnTo>
                  <a:pt x="11186" y="1515"/>
                </a:lnTo>
                <a:lnTo>
                  <a:pt x="11040" y="1344"/>
                </a:lnTo>
                <a:lnTo>
                  <a:pt x="10893" y="1173"/>
                </a:lnTo>
                <a:lnTo>
                  <a:pt x="10747" y="1026"/>
                </a:lnTo>
                <a:lnTo>
                  <a:pt x="10429" y="758"/>
                </a:lnTo>
                <a:lnTo>
                  <a:pt x="10063" y="562"/>
                </a:lnTo>
                <a:lnTo>
                  <a:pt x="9697" y="367"/>
                </a:lnTo>
                <a:lnTo>
                  <a:pt x="9330" y="245"/>
                </a:lnTo>
                <a:lnTo>
                  <a:pt x="8964" y="147"/>
                </a:lnTo>
                <a:lnTo>
                  <a:pt x="8598" y="74"/>
                </a:lnTo>
                <a:lnTo>
                  <a:pt x="8256" y="25"/>
                </a:lnTo>
                <a:lnTo>
                  <a:pt x="7938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9" name="Google Shape;645;p38"/>
          <p:cNvGrpSpPr/>
          <p:nvPr/>
        </p:nvGrpSpPr>
        <p:grpSpPr>
          <a:xfrm>
            <a:off x="3690183" y="2394343"/>
            <a:ext cx="359355" cy="301190"/>
            <a:chOff x="2599825" y="3689700"/>
            <a:chExt cx="429850" cy="360275"/>
          </a:xfrm>
        </p:grpSpPr>
        <p:sp>
          <p:nvSpPr>
            <p:cNvPr id="60" name="Google Shape;646;p38"/>
            <p:cNvSpPr/>
            <p:nvPr/>
          </p:nvSpPr>
          <p:spPr>
            <a:xfrm>
              <a:off x="2599825" y="3689700"/>
              <a:ext cx="429850" cy="169150"/>
            </a:xfrm>
            <a:custGeom>
              <a:avLst/>
              <a:gdLst/>
              <a:ahLst/>
              <a:cxnLst/>
              <a:rect l="l" t="t" r="r" b="b"/>
              <a:pathLst>
                <a:path w="17194" h="6766" extrusionOk="0">
                  <a:moveTo>
                    <a:pt x="10160" y="978"/>
                  </a:moveTo>
                  <a:lnTo>
                    <a:pt x="10258" y="1002"/>
                  </a:lnTo>
                  <a:lnTo>
                    <a:pt x="10355" y="1026"/>
                  </a:lnTo>
                  <a:lnTo>
                    <a:pt x="10429" y="1075"/>
                  </a:lnTo>
                  <a:lnTo>
                    <a:pt x="10502" y="1124"/>
                  </a:lnTo>
                  <a:lnTo>
                    <a:pt x="10575" y="1197"/>
                  </a:lnTo>
                  <a:lnTo>
                    <a:pt x="10600" y="1295"/>
                  </a:lnTo>
                  <a:lnTo>
                    <a:pt x="10649" y="1368"/>
                  </a:lnTo>
                  <a:lnTo>
                    <a:pt x="10649" y="1466"/>
                  </a:lnTo>
                  <a:lnTo>
                    <a:pt x="10649" y="1881"/>
                  </a:lnTo>
                  <a:lnTo>
                    <a:pt x="6545" y="1881"/>
                  </a:lnTo>
                  <a:lnTo>
                    <a:pt x="6545" y="1466"/>
                  </a:lnTo>
                  <a:lnTo>
                    <a:pt x="6545" y="1368"/>
                  </a:lnTo>
                  <a:lnTo>
                    <a:pt x="6594" y="1295"/>
                  </a:lnTo>
                  <a:lnTo>
                    <a:pt x="6619" y="1197"/>
                  </a:lnTo>
                  <a:lnTo>
                    <a:pt x="6692" y="1124"/>
                  </a:lnTo>
                  <a:lnTo>
                    <a:pt x="6765" y="1075"/>
                  </a:lnTo>
                  <a:lnTo>
                    <a:pt x="6839" y="1026"/>
                  </a:lnTo>
                  <a:lnTo>
                    <a:pt x="6936" y="1002"/>
                  </a:lnTo>
                  <a:lnTo>
                    <a:pt x="7034" y="978"/>
                  </a:lnTo>
                  <a:close/>
                  <a:moveTo>
                    <a:pt x="7034" y="1"/>
                  </a:moveTo>
                  <a:lnTo>
                    <a:pt x="6887" y="25"/>
                  </a:lnTo>
                  <a:lnTo>
                    <a:pt x="6741" y="50"/>
                  </a:lnTo>
                  <a:lnTo>
                    <a:pt x="6472" y="123"/>
                  </a:lnTo>
                  <a:lnTo>
                    <a:pt x="6204" y="269"/>
                  </a:lnTo>
                  <a:lnTo>
                    <a:pt x="6008" y="440"/>
                  </a:lnTo>
                  <a:lnTo>
                    <a:pt x="5813" y="660"/>
                  </a:lnTo>
                  <a:lnTo>
                    <a:pt x="5691" y="904"/>
                  </a:lnTo>
                  <a:lnTo>
                    <a:pt x="5593" y="1173"/>
                  </a:lnTo>
                  <a:lnTo>
                    <a:pt x="5569" y="1320"/>
                  </a:lnTo>
                  <a:lnTo>
                    <a:pt x="5569" y="1466"/>
                  </a:lnTo>
                  <a:lnTo>
                    <a:pt x="5569" y="1881"/>
                  </a:lnTo>
                  <a:lnTo>
                    <a:pt x="391" y="1881"/>
                  </a:lnTo>
                  <a:lnTo>
                    <a:pt x="293" y="1906"/>
                  </a:lnTo>
                  <a:lnTo>
                    <a:pt x="220" y="1955"/>
                  </a:lnTo>
                  <a:lnTo>
                    <a:pt x="147" y="2028"/>
                  </a:lnTo>
                  <a:lnTo>
                    <a:pt x="73" y="2077"/>
                  </a:lnTo>
                  <a:lnTo>
                    <a:pt x="49" y="2174"/>
                  </a:lnTo>
                  <a:lnTo>
                    <a:pt x="0" y="2272"/>
                  </a:lnTo>
                  <a:lnTo>
                    <a:pt x="0" y="2370"/>
                  </a:lnTo>
                  <a:lnTo>
                    <a:pt x="0" y="5789"/>
                  </a:lnTo>
                  <a:lnTo>
                    <a:pt x="24" y="5984"/>
                  </a:lnTo>
                  <a:lnTo>
                    <a:pt x="73" y="6155"/>
                  </a:lnTo>
                  <a:lnTo>
                    <a:pt x="171" y="6326"/>
                  </a:lnTo>
                  <a:lnTo>
                    <a:pt x="293" y="6473"/>
                  </a:lnTo>
                  <a:lnTo>
                    <a:pt x="440" y="6595"/>
                  </a:lnTo>
                  <a:lnTo>
                    <a:pt x="586" y="6693"/>
                  </a:lnTo>
                  <a:lnTo>
                    <a:pt x="782" y="6741"/>
                  </a:lnTo>
                  <a:lnTo>
                    <a:pt x="977" y="6766"/>
                  </a:lnTo>
                  <a:lnTo>
                    <a:pt x="7742" y="6766"/>
                  </a:lnTo>
                  <a:lnTo>
                    <a:pt x="7742" y="6155"/>
                  </a:lnTo>
                  <a:lnTo>
                    <a:pt x="7767" y="6058"/>
                  </a:lnTo>
                  <a:lnTo>
                    <a:pt x="7791" y="5984"/>
                  </a:lnTo>
                  <a:lnTo>
                    <a:pt x="7840" y="5887"/>
                  </a:lnTo>
                  <a:lnTo>
                    <a:pt x="7889" y="5813"/>
                  </a:lnTo>
                  <a:lnTo>
                    <a:pt x="7962" y="5765"/>
                  </a:lnTo>
                  <a:lnTo>
                    <a:pt x="8060" y="5716"/>
                  </a:lnTo>
                  <a:lnTo>
                    <a:pt x="8133" y="5691"/>
                  </a:lnTo>
                  <a:lnTo>
                    <a:pt x="8231" y="5667"/>
                  </a:lnTo>
                  <a:lnTo>
                    <a:pt x="8963" y="5667"/>
                  </a:lnTo>
                  <a:lnTo>
                    <a:pt x="9061" y="5691"/>
                  </a:lnTo>
                  <a:lnTo>
                    <a:pt x="9134" y="5716"/>
                  </a:lnTo>
                  <a:lnTo>
                    <a:pt x="9232" y="5765"/>
                  </a:lnTo>
                  <a:lnTo>
                    <a:pt x="9305" y="5813"/>
                  </a:lnTo>
                  <a:lnTo>
                    <a:pt x="9354" y="5887"/>
                  </a:lnTo>
                  <a:lnTo>
                    <a:pt x="9403" y="5984"/>
                  </a:lnTo>
                  <a:lnTo>
                    <a:pt x="9427" y="6058"/>
                  </a:lnTo>
                  <a:lnTo>
                    <a:pt x="9452" y="6155"/>
                  </a:lnTo>
                  <a:lnTo>
                    <a:pt x="9452" y="6766"/>
                  </a:lnTo>
                  <a:lnTo>
                    <a:pt x="16217" y="6766"/>
                  </a:lnTo>
                  <a:lnTo>
                    <a:pt x="16412" y="6741"/>
                  </a:lnTo>
                  <a:lnTo>
                    <a:pt x="16608" y="6693"/>
                  </a:lnTo>
                  <a:lnTo>
                    <a:pt x="16754" y="6595"/>
                  </a:lnTo>
                  <a:lnTo>
                    <a:pt x="16901" y="6473"/>
                  </a:lnTo>
                  <a:lnTo>
                    <a:pt x="17023" y="6326"/>
                  </a:lnTo>
                  <a:lnTo>
                    <a:pt x="17121" y="6155"/>
                  </a:lnTo>
                  <a:lnTo>
                    <a:pt x="17169" y="5984"/>
                  </a:lnTo>
                  <a:lnTo>
                    <a:pt x="17194" y="5789"/>
                  </a:lnTo>
                  <a:lnTo>
                    <a:pt x="17194" y="2370"/>
                  </a:lnTo>
                  <a:lnTo>
                    <a:pt x="17194" y="2272"/>
                  </a:lnTo>
                  <a:lnTo>
                    <a:pt x="17145" y="2174"/>
                  </a:lnTo>
                  <a:lnTo>
                    <a:pt x="17121" y="2077"/>
                  </a:lnTo>
                  <a:lnTo>
                    <a:pt x="17047" y="2028"/>
                  </a:lnTo>
                  <a:lnTo>
                    <a:pt x="16974" y="1955"/>
                  </a:lnTo>
                  <a:lnTo>
                    <a:pt x="16901" y="1906"/>
                  </a:lnTo>
                  <a:lnTo>
                    <a:pt x="16803" y="1881"/>
                  </a:lnTo>
                  <a:lnTo>
                    <a:pt x="11625" y="1881"/>
                  </a:lnTo>
                  <a:lnTo>
                    <a:pt x="11625" y="1466"/>
                  </a:lnTo>
                  <a:lnTo>
                    <a:pt x="11625" y="1320"/>
                  </a:lnTo>
                  <a:lnTo>
                    <a:pt x="11601" y="1173"/>
                  </a:lnTo>
                  <a:lnTo>
                    <a:pt x="11503" y="904"/>
                  </a:lnTo>
                  <a:lnTo>
                    <a:pt x="11381" y="660"/>
                  </a:lnTo>
                  <a:lnTo>
                    <a:pt x="11186" y="440"/>
                  </a:lnTo>
                  <a:lnTo>
                    <a:pt x="10990" y="269"/>
                  </a:lnTo>
                  <a:lnTo>
                    <a:pt x="10722" y="123"/>
                  </a:lnTo>
                  <a:lnTo>
                    <a:pt x="10453" y="50"/>
                  </a:lnTo>
                  <a:lnTo>
                    <a:pt x="10307" y="25"/>
                  </a:lnTo>
                  <a:lnTo>
                    <a:pt x="1016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647;p38"/>
            <p:cNvSpPr/>
            <p:nvPr/>
          </p:nvSpPr>
          <p:spPr>
            <a:xfrm>
              <a:off x="2599825" y="3861275"/>
              <a:ext cx="429850" cy="188700"/>
            </a:xfrm>
            <a:custGeom>
              <a:avLst/>
              <a:gdLst/>
              <a:ahLst/>
              <a:cxnLst/>
              <a:rect l="l" t="t" r="r" b="b"/>
              <a:pathLst>
                <a:path w="17194" h="7548" extrusionOk="0">
                  <a:moveTo>
                    <a:pt x="0" y="1"/>
                  </a:moveTo>
                  <a:lnTo>
                    <a:pt x="0" y="7059"/>
                  </a:lnTo>
                  <a:lnTo>
                    <a:pt x="0" y="7157"/>
                  </a:lnTo>
                  <a:lnTo>
                    <a:pt x="49" y="7230"/>
                  </a:lnTo>
                  <a:lnTo>
                    <a:pt x="73" y="7327"/>
                  </a:lnTo>
                  <a:lnTo>
                    <a:pt x="147" y="7401"/>
                  </a:lnTo>
                  <a:lnTo>
                    <a:pt x="220" y="7450"/>
                  </a:lnTo>
                  <a:lnTo>
                    <a:pt x="293" y="7498"/>
                  </a:lnTo>
                  <a:lnTo>
                    <a:pt x="391" y="7523"/>
                  </a:lnTo>
                  <a:lnTo>
                    <a:pt x="489" y="7547"/>
                  </a:lnTo>
                  <a:lnTo>
                    <a:pt x="16705" y="7547"/>
                  </a:lnTo>
                  <a:lnTo>
                    <a:pt x="16803" y="7523"/>
                  </a:lnTo>
                  <a:lnTo>
                    <a:pt x="16901" y="7498"/>
                  </a:lnTo>
                  <a:lnTo>
                    <a:pt x="16974" y="7450"/>
                  </a:lnTo>
                  <a:lnTo>
                    <a:pt x="17047" y="7401"/>
                  </a:lnTo>
                  <a:lnTo>
                    <a:pt x="17121" y="7327"/>
                  </a:lnTo>
                  <a:lnTo>
                    <a:pt x="17145" y="7230"/>
                  </a:lnTo>
                  <a:lnTo>
                    <a:pt x="17194" y="7157"/>
                  </a:lnTo>
                  <a:lnTo>
                    <a:pt x="17194" y="7059"/>
                  </a:lnTo>
                  <a:lnTo>
                    <a:pt x="17194" y="1"/>
                  </a:lnTo>
                  <a:lnTo>
                    <a:pt x="16974" y="172"/>
                  </a:lnTo>
                  <a:lnTo>
                    <a:pt x="16754" y="294"/>
                  </a:lnTo>
                  <a:lnTo>
                    <a:pt x="16486" y="367"/>
                  </a:lnTo>
                  <a:lnTo>
                    <a:pt x="16217" y="391"/>
                  </a:lnTo>
                  <a:lnTo>
                    <a:pt x="9452" y="391"/>
                  </a:lnTo>
                  <a:lnTo>
                    <a:pt x="9452" y="855"/>
                  </a:lnTo>
                  <a:lnTo>
                    <a:pt x="9427" y="953"/>
                  </a:lnTo>
                  <a:lnTo>
                    <a:pt x="9403" y="1051"/>
                  </a:lnTo>
                  <a:lnTo>
                    <a:pt x="9354" y="1148"/>
                  </a:lnTo>
                  <a:lnTo>
                    <a:pt x="9305" y="1197"/>
                  </a:lnTo>
                  <a:lnTo>
                    <a:pt x="9232" y="1271"/>
                  </a:lnTo>
                  <a:lnTo>
                    <a:pt x="9134" y="1319"/>
                  </a:lnTo>
                  <a:lnTo>
                    <a:pt x="9061" y="1344"/>
                  </a:lnTo>
                  <a:lnTo>
                    <a:pt x="8133" y="1344"/>
                  </a:lnTo>
                  <a:lnTo>
                    <a:pt x="8060" y="1319"/>
                  </a:lnTo>
                  <a:lnTo>
                    <a:pt x="7962" y="1271"/>
                  </a:lnTo>
                  <a:lnTo>
                    <a:pt x="7889" y="1197"/>
                  </a:lnTo>
                  <a:lnTo>
                    <a:pt x="7840" y="1148"/>
                  </a:lnTo>
                  <a:lnTo>
                    <a:pt x="7791" y="1051"/>
                  </a:lnTo>
                  <a:lnTo>
                    <a:pt x="7767" y="953"/>
                  </a:lnTo>
                  <a:lnTo>
                    <a:pt x="7742" y="855"/>
                  </a:lnTo>
                  <a:lnTo>
                    <a:pt x="7742" y="391"/>
                  </a:lnTo>
                  <a:lnTo>
                    <a:pt x="977" y="391"/>
                  </a:lnTo>
                  <a:lnTo>
                    <a:pt x="708" y="367"/>
                  </a:lnTo>
                  <a:lnTo>
                    <a:pt x="440" y="294"/>
                  </a:lnTo>
                  <a:lnTo>
                    <a:pt x="220" y="172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2" name="Google Shape;667;p38"/>
          <p:cNvSpPr/>
          <p:nvPr/>
        </p:nvSpPr>
        <p:spPr>
          <a:xfrm>
            <a:off x="3673840" y="1539251"/>
            <a:ext cx="392042" cy="392021"/>
          </a:xfrm>
          <a:custGeom>
            <a:avLst/>
            <a:gdLst/>
            <a:ahLst/>
            <a:cxnLst/>
            <a:rect l="l" t="t" r="r" b="b"/>
            <a:pathLst>
              <a:path w="18758" h="18757" extrusionOk="0">
                <a:moveTo>
                  <a:pt x="10039" y="2467"/>
                </a:moveTo>
                <a:lnTo>
                  <a:pt x="10380" y="2491"/>
                </a:lnTo>
                <a:lnTo>
                  <a:pt x="10674" y="2516"/>
                </a:lnTo>
                <a:lnTo>
                  <a:pt x="10869" y="2540"/>
                </a:lnTo>
                <a:lnTo>
                  <a:pt x="10967" y="2564"/>
                </a:lnTo>
                <a:lnTo>
                  <a:pt x="10991" y="2589"/>
                </a:lnTo>
                <a:lnTo>
                  <a:pt x="10967" y="2638"/>
                </a:lnTo>
                <a:lnTo>
                  <a:pt x="10893" y="2784"/>
                </a:lnTo>
                <a:lnTo>
                  <a:pt x="10771" y="2955"/>
                </a:lnTo>
                <a:lnTo>
                  <a:pt x="10600" y="3151"/>
                </a:lnTo>
                <a:lnTo>
                  <a:pt x="10405" y="3322"/>
                </a:lnTo>
                <a:lnTo>
                  <a:pt x="10209" y="3468"/>
                </a:lnTo>
                <a:lnTo>
                  <a:pt x="10039" y="3590"/>
                </a:lnTo>
                <a:lnTo>
                  <a:pt x="9941" y="3615"/>
                </a:lnTo>
                <a:lnTo>
                  <a:pt x="9843" y="3639"/>
                </a:lnTo>
                <a:lnTo>
                  <a:pt x="9745" y="3663"/>
                </a:lnTo>
                <a:lnTo>
                  <a:pt x="9648" y="3737"/>
                </a:lnTo>
                <a:lnTo>
                  <a:pt x="9550" y="3810"/>
                </a:lnTo>
                <a:lnTo>
                  <a:pt x="9452" y="3883"/>
                </a:lnTo>
                <a:lnTo>
                  <a:pt x="9355" y="3957"/>
                </a:lnTo>
                <a:lnTo>
                  <a:pt x="9257" y="3981"/>
                </a:lnTo>
                <a:lnTo>
                  <a:pt x="9159" y="4005"/>
                </a:lnTo>
                <a:lnTo>
                  <a:pt x="9086" y="4005"/>
                </a:lnTo>
                <a:lnTo>
                  <a:pt x="8988" y="4054"/>
                </a:lnTo>
                <a:lnTo>
                  <a:pt x="8866" y="4128"/>
                </a:lnTo>
                <a:lnTo>
                  <a:pt x="8793" y="4201"/>
                </a:lnTo>
                <a:lnTo>
                  <a:pt x="8695" y="4274"/>
                </a:lnTo>
                <a:lnTo>
                  <a:pt x="8598" y="4323"/>
                </a:lnTo>
                <a:lnTo>
                  <a:pt x="8500" y="4372"/>
                </a:lnTo>
                <a:lnTo>
                  <a:pt x="8304" y="4372"/>
                </a:lnTo>
                <a:lnTo>
                  <a:pt x="8207" y="4323"/>
                </a:lnTo>
                <a:lnTo>
                  <a:pt x="8109" y="4274"/>
                </a:lnTo>
                <a:lnTo>
                  <a:pt x="8036" y="4201"/>
                </a:lnTo>
                <a:lnTo>
                  <a:pt x="7963" y="4103"/>
                </a:lnTo>
                <a:lnTo>
                  <a:pt x="7938" y="4005"/>
                </a:lnTo>
                <a:lnTo>
                  <a:pt x="7963" y="3908"/>
                </a:lnTo>
                <a:lnTo>
                  <a:pt x="8036" y="3810"/>
                </a:lnTo>
                <a:lnTo>
                  <a:pt x="8109" y="3712"/>
                </a:lnTo>
                <a:lnTo>
                  <a:pt x="8158" y="3615"/>
                </a:lnTo>
                <a:lnTo>
                  <a:pt x="8207" y="3517"/>
                </a:lnTo>
                <a:lnTo>
                  <a:pt x="8207" y="3419"/>
                </a:lnTo>
                <a:lnTo>
                  <a:pt x="8182" y="3273"/>
                </a:lnTo>
                <a:lnTo>
                  <a:pt x="8158" y="3199"/>
                </a:lnTo>
                <a:lnTo>
                  <a:pt x="8109" y="3151"/>
                </a:lnTo>
                <a:lnTo>
                  <a:pt x="8060" y="3102"/>
                </a:lnTo>
                <a:lnTo>
                  <a:pt x="7987" y="3077"/>
                </a:lnTo>
                <a:lnTo>
                  <a:pt x="7840" y="3053"/>
                </a:lnTo>
                <a:lnTo>
                  <a:pt x="7669" y="3028"/>
                </a:lnTo>
                <a:lnTo>
                  <a:pt x="7596" y="2980"/>
                </a:lnTo>
                <a:lnTo>
                  <a:pt x="7547" y="2955"/>
                </a:lnTo>
                <a:lnTo>
                  <a:pt x="7523" y="2906"/>
                </a:lnTo>
                <a:lnTo>
                  <a:pt x="7547" y="2833"/>
                </a:lnTo>
                <a:lnTo>
                  <a:pt x="7572" y="2760"/>
                </a:lnTo>
                <a:lnTo>
                  <a:pt x="7645" y="2662"/>
                </a:lnTo>
                <a:lnTo>
                  <a:pt x="7694" y="2638"/>
                </a:lnTo>
                <a:lnTo>
                  <a:pt x="7792" y="2589"/>
                </a:lnTo>
                <a:lnTo>
                  <a:pt x="8036" y="2540"/>
                </a:lnTo>
                <a:lnTo>
                  <a:pt x="8329" y="2491"/>
                </a:lnTo>
                <a:lnTo>
                  <a:pt x="8671" y="2467"/>
                </a:lnTo>
                <a:close/>
                <a:moveTo>
                  <a:pt x="11455" y="4763"/>
                </a:moveTo>
                <a:lnTo>
                  <a:pt x="11528" y="4787"/>
                </a:lnTo>
                <a:lnTo>
                  <a:pt x="11577" y="4811"/>
                </a:lnTo>
                <a:lnTo>
                  <a:pt x="11626" y="4885"/>
                </a:lnTo>
                <a:lnTo>
                  <a:pt x="11650" y="4958"/>
                </a:lnTo>
                <a:lnTo>
                  <a:pt x="11626" y="5031"/>
                </a:lnTo>
                <a:lnTo>
                  <a:pt x="11577" y="5153"/>
                </a:lnTo>
                <a:lnTo>
                  <a:pt x="11528" y="5251"/>
                </a:lnTo>
                <a:lnTo>
                  <a:pt x="11455" y="5324"/>
                </a:lnTo>
                <a:lnTo>
                  <a:pt x="11357" y="5398"/>
                </a:lnTo>
                <a:lnTo>
                  <a:pt x="11260" y="5471"/>
                </a:lnTo>
                <a:lnTo>
                  <a:pt x="11162" y="5520"/>
                </a:lnTo>
                <a:lnTo>
                  <a:pt x="10991" y="5520"/>
                </a:lnTo>
                <a:lnTo>
                  <a:pt x="10942" y="5471"/>
                </a:lnTo>
                <a:lnTo>
                  <a:pt x="10893" y="5398"/>
                </a:lnTo>
                <a:lnTo>
                  <a:pt x="10869" y="5324"/>
                </a:lnTo>
                <a:lnTo>
                  <a:pt x="10893" y="5251"/>
                </a:lnTo>
                <a:lnTo>
                  <a:pt x="10942" y="5153"/>
                </a:lnTo>
                <a:lnTo>
                  <a:pt x="10991" y="5031"/>
                </a:lnTo>
                <a:lnTo>
                  <a:pt x="11064" y="4958"/>
                </a:lnTo>
                <a:lnTo>
                  <a:pt x="11162" y="4885"/>
                </a:lnTo>
                <a:lnTo>
                  <a:pt x="11260" y="4811"/>
                </a:lnTo>
                <a:lnTo>
                  <a:pt x="11357" y="4787"/>
                </a:lnTo>
                <a:lnTo>
                  <a:pt x="11455" y="4763"/>
                </a:lnTo>
                <a:close/>
                <a:moveTo>
                  <a:pt x="16437" y="12260"/>
                </a:moveTo>
                <a:lnTo>
                  <a:pt x="16511" y="12285"/>
                </a:lnTo>
                <a:lnTo>
                  <a:pt x="16535" y="12334"/>
                </a:lnTo>
                <a:lnTo>
                  <a:pt x="16559" y="12407"/>
                </a:lnTo>
                <a:lnTo>
                  <a:pt x="16584" y="12578"/>
                </a:lnTo>
                <a:lnTo>
                  <a:pt x="16584" y="12651"/>
                </a:lnTo>
                <a:lnTo>
                  <a:pt x="16535" y="12749"/>
                </a:lnTo>
                <a:lnTo>
                  <a:pt x="16486" y="12871"/>
                </a:lnTo>
                <a:lnTo>
                  <a:pt x="16413" y="12944"/>
                </a:lnTo>
                <a:lnTo>
                  <a:pt x="16340" y="13042"/>
                </a:lnTo>
                <a:lnTo>
                  <a:pt x="16266" y="13140"/>
                </a:lnTo>
                <a:lnTo>
                  <a:pt x="16218" y="13237"/>
                </a:lnTo>
                <a:lnTo>
                  <a:pt x="16218" y="13335"/>
                </a:lnTo>
                <a:lnTo>
                  <a:pt x="16193" y="13482"/>
                </a:lnTo>
                <a:lnTo>
                  <a:pt x="16144" y="13555"/>
                </a:lnTo>
                <a:lnTo>
                  <a:pt x="16120" y="13628"/>
                </a:lnTo>
                <a:lnTo>
                  <a:pt x="16071" y="13653"/>
                </a:lnTo>
                <a:lnTo>
                  <a:pt x="15973" y="13653"/>
                </a:lnTo>
                <a:lnTo>
                  <a:pt x="15924" y="13628"/>
                </a:lnTo>
                <a:lnTo>
                  <a:pt x="15900" y="13555"/>
                </a:lnTo>
                <a:lnTo>
                  <a:pt x="15851" y="13433"/>
                </a:lnTo>
                <a:lnTo>
                  <a:pt x="15851" y="13286"/>
                </a:lnTo>
                <a:lnTo>
                  <a:pt x="15827" y="13140"/>
                </a:lnTo>
                <a:lnTo>
                  <a:pt x="15851" y="12969"/>
                </a:lnTo>
                <a:lnTo>
                  <a:pt x="15924" y="12798"/>
                </a:lnTo>
                <a:lnTo>
                  <a:pt x="15998" y="12627"/>
                </a:lnTo>
                <a:lnTo>
                  <a:pt x="16120" y="12480"/>
                </a:lnTo>
                <a:lnTo>
                  <a:pt x="16242" y="12383"/>
                </a:lnTo>
                <a:lnTo>
                  <a:pt x="16340" y="12309"/>
                </a:lnTo>
                <a:lnTo>
                  <a:pt x="16437" y="12260"/>
                </a:lnTo>
                <a:close/>
                <a:moveTo>
                  <a:pt x="13922" y="3615"/>
                </a:moveTo>
                <a:lnTo>
                  <a:pt x="14239" y="3639"/>
                </a:lnTo>
                <a:lnTo>
                  <a:pt x="14483" y="3639"/>
                </a:lnTo>
                <a:lnTo>
                  <a:pt x="14679" y="3688"/>
                </a:lnTo>
                <a:lnTo>
                  <a:pt x="14777" y="3712"/>
                </a:lnTo>
                <a:lnTo>
                  <a:pt x="14825" y="3737"/>
                </a:lnTo>
                <a:lnTo>
                  <a:pt x="14874" y="3761"/>
                </a:lnTo>
                <a:lnTo>
                  <a:pt x="14923" y="3737"/>
                </a:lnTo>
                <a:lnTo>
                  <a:pt x="14972" y="3712"/>
                </a:lnTo>
                <a:lnTo>
                  <a:pt x="15045" y="3688"/>
                </a:lnTo>
                <a:lnTo>
                  <a:pt x="15143" y="3663"/>
                </a:lnTo>
                <a:lnTo>
                  <a:pt x="15485" y="3639"/>
                </a:lnTo>
                <a:lnTo>
                  <a:pt x="15900" y="4103"/>
                </a:lnTo>
                <a:lnTo>
                  <a:pt x="16291" y="4616"/>
                </a:lnTo>
                <a:lnTo>
                  <a:pt x="16633" y="5153"/>
                </a:lnTo>
                <a:lnTo>
                  <a:pt x="16926" y="5715"/>
                </a:lnTo>
                <a:lnTo>
                  <a:pt x="17194" y="6301"/>
                </a:lnTo>
                <a:lnTo>
                  <a:pt x="17390" y="6912"/>
                </a:lnTo>
                <a:lnTo>
                  <a:pt x="17561" y="7547"/>
                </a:lnTo>
                <a:lnTo>
                  <a:pt x="17683" y="8182"/>
                </a:lnTo>
                <a:lnTo>
                  <a:pt x="17414" y="8157"/>
                </a:lnTo>
                <a:lnTo>
                  <a:pt x="17317" y="8133"/>
                </a:lnTo>
                <a:lnTo>
                  <a:pt x="17268" y="8084"/>
                </a:lnTo>
                <a:lnTo>
                  <a:pt x="17219" y="8060"/>
                </a:lnTo>
                <a:lnTo>
                  <a:pt x="17146" y="8035"/>
                </a:lnTo>
                <a:lnTo>
                  <a:pt x="16975" y="8011"/>
                </a:lnTo>
                <a:lnTo>
                  <a:pt x="16877" y="7986"/>
                </a:lnTo>
                <a:lnTo>
                  <a:pt x="16779" y="7938"/>
                </a:lnTo>
                <a:lnTo>
                  <a:pt x="16682" y="7889"/>
                </a:lnTo>
                <a:lnTo>
                  <a:pt x="16584" y="7815"/>
                </a:lnTo>
                <a:lnTo>
                  <a:pt x="16511" y="7742"/>
                </a:lnTo>
                <a:lnTo>
                  <a:pt x="16437" y="7693"/>
                </a:lnTo>
                <a:lnTo>
                  <a:pt x="16364" y="7693"/>
                </a:lnTo>
                <a:lnTo>
                  <a:pt x="16315" y="7718"/>
                </a:lnTo>
                <a:lnTo>
                  <a:pt x="16291" y="7767"/>
                </a:lnTo>
                <a:lnTo>
                  <a:pt x="16291" y="7840"/>
                </a:lnTo>
                <a:lnTo>
                  <a:pt x="16340" y="7913"/>
                </a:lnTo>
                <a:lnTo>
                  <a:pt x="16413" y="8011"/>
                </a:lnTo>
                <a:lnTo>
                  <a:pt x="16486" y="8084"/>
                </a:lnTo>
                <a:lnTo>
                  <a:pt x="16584" y="8133"/>
                </a:lnTo>
                <a:lnTo>
                  <a:pt x="16706" y="8182"/>
                </a:lnTo>
                <a:lnTo>
                  <a:pt x="16779" y="8182"/>
                </a:lnTo>
                <a:lnTo>
                  <a:pt x="16877" y="8206"/>
                </a:lnTo>
                <a:lnTo>
                  <a:pt x="16975" y="8255"/>
                </a:lnTo>
                <a:lnTo>
                  <a:pt x="17072" y="8304"/>
                </a:lnTo>
                <a:lnTo>
                  <a:pt x="17170" y="8377"/>
                </a:lnTo>
                <a:lnTo>
                  <a:pt x="17194" y="8426"/>
                </a:lnTo>
                <a:lnTo>
                  <a:pt x="17219" y="8475"/>
                </a:lnTo>
                <a:lnTo>
                  <a:pt x="17194" y="8621"/>
                </a:lnTo>
                <a:lnTo>
                  <a:pt x="17097" y="8792"/>
                </a:lnTo>
                <a:lnTo>
                  <a:pt x="16975" y="8963"/>
                </a:lnTo>
                <a:lnTo>
                  <a:pt x="16804" y="9110"/>
                </a:lnTo>
                <a:lnTo>
                  <a:pt x="16657" y="9232"/>
                </a:lnTo>
                <a:lnTo>
                  <a:pt x="16511" y="9305"/>
                </a:lnTo>
                <a:lnTo>
                  <a:pt x="16413" y="9330"/>
                </a:lnTo>
                <a:lnTo>
                  <a:pt x="16242" y="9354"/>
                </a:lnTo>
                <a:lnTo>
                  <a:pt x="16169" y="9378"/>
                </a:lnTo>
                <a:lnTo>
                  <a:pt x="16120" y="9427"/>
                </a:lnTo>
                <a:lnTo>
                  <a:pt x="16071" y="9452"/>
                </a:lnTo>
                <a:lnTo>
                  <a:pt x="16022" y="9476"/>
                </a:lnTo>
                <a:lnTo>
                  <a:pt x="15973" y="9452"/>
                </a:lnTo>
                <a:lnTo>
                  <a:pt x="15924" y="9427"/>
                </a:lnTo>
                <a:lnTo>
                  <a:pt x="15900" y="9378"/>
                </a:lnTo>
                <a:lnTo>
                  <a:pt x="15851" y="9305"/>
                </a:lnTo>
                <a:lnTo>
                  <a:pt x="15827" y="9134"/>
                </a:lnTo>
                <a:lnTo>
                  <a:pt x="15802" y="9037"/>
                </a:lnTo>
                <a:lnTo>
                  <a:pt x="15729" y="8890"/>
                </a:lnTo>
                <a:lnTo>
                  <a:pt x="15607" y="8743"/>
                </a:lnTo>
                <a:lnTo>
                  <a:pt x="15460" y="8573"/>
                </a:lnTo>
                <a:lnTo>
                  <a:pt x="15314" y="8402"/>
                </a:lnTo>
                <a:lnTo>
                  <a:pt x="15192" y="8255"/>
                </a:lnTo>
                <a:lnTo>
                  <a:pt x="15094" y="8108"/>
                </a:lnTo>
                <a:lnTo>
                  <a:pt x="15070" y="8011"/>
                </a:lnTo>
                <a:lnTo>
                  <a:pt x="15070" y="7938"/>
                </a:lnTo>
                <a:lnTo>
                  <a:pt x="15045" y="7889"/>
                </a:lnTo>
                <a:lnTo>
                  <a:pt x="15021" y="7889"/>
                </a:lnTo>
                <a:lnTo>
                  <a:pt x="14972" y="7913"/>
                </a:lnTo>
                <a:lnTo>
                  <a:pt x="14948" y="7962"/>
                </a:lnTo>
                <a:lnTo>
                  <a:pt x="14899" y="8035"/>
                </a:lnTo>
                <a:lnTo>
                  <a:pt x="14874" y="8182"/>
                </a:lnTo>
                <a:lnTo>
                  <a:pt x="14899" y="8279"/>
                </a:lnTo>
                <a:lnTo>
                  <a:pt x="14972" y="8402"/>
                </a:lnTo>
                <a:lnTo>
                  <a:pt x="15045" y="8548"/>
                </a:lnTo>
                <a:lnTo>
                  <a:pt x="15167" y="8670"/>
                </a:lnTo>
                <a:lnTo>
                  <a:pt x="15265" y="8792"/>
                </a:lnTo>
                <a:lnTo>
                  <a:pt x="15363" y="8914"/>
                </a:lnTo>
                <a:lnTo>
                  <a:pt x="15436" y="9037"/>
                </a:lnTo>
                <a:lnTo>
                  <a:pt x="15460" y="9134"/>
                </a:lnTo>
                <a:lnTo>
                  <a:pt x="15460" y="9232"/>
                </a:lnTo>
                <a:lnTo>
                  <a:pt x="15509" y="9330"/>
                </a:lnTo>
                <a:lnTo>
                  <a:pt x="15558" y="9427"/>
                </a:lnTo>
                <a:lnTo>
                  <a:pt x="15631" y="9525"/>
                </a:lnTo>
                <a:lnTo>
                  <a:pt x="15753" y="9598"/>
                </a:lnTo>
                <a:lnTo>
                  <a:pt x="15900" y="9647"/>
                </a:lnTo>
                <a:lnTo>
                  <a:pt x="16047" y="9696"/>
                </a:lnTo>
                <a:lnTo>
                  <a:pt x="16218" y="9720"/>
                </a:lnTo>
                <a:lnTo>
                  <a:pt x="16364" y="9720"/>
                </a:lnTo>
                <a:lnTo>
                  <a:pt x="16486" y="9769"/>
                </a:lnTo>
                <a:lnTo>
                  <a:pt x="16559" y="9818"/>
                </a:lnTo>
                <a:lnTo>
                  <a:pt x="16584" y="9867"/>
                </a:lnTo>
                <a:lnTo>
                  <a:pt x="16584" y="9916"/>
                </a:lnTo>
                <a:lnTo>
                  <a:pt x="16559" y="10013"/>
                </a:lnTo>
                <a:lnTo>
                  <a:pt x="16437" y="10209"/>
                </a:lnTo>
                <a:lnTo>
                  <a:pt x="16242" y="10429"/>
                </a:lnTo>
                <a:lnTo>
                  <a:pt x="16022" y="10673"/>
                </a:lnTo>
                <a:lnTo>
                  <a:pt x="15802" y="10917"/>
                </a:lnTo>
                <a:lnTo>
                  <a:pt x="15631" y="11186"/>
                </a:lnTo>
                <a:lnTo>
                  <a:pt x="15485" y="11430"/>
                </a:lnTo>
                <a:lnTo>
                  <a:pt x="15460" y="11528"/>
                </a:lnTo>
                <a:lnTo>
                  <a:pt x="15460" y="11625"/>
                </a:lnTo>
                <a:lnTo>
                  <a:pt x="15460" y="11772"/>
                </a:lnTo>
                <a:lnTo>
                  <a:pt x="15485" y="11918"/>
                </a:lnTo>
                <a:lnTo>
                  <a:pt x="15509" y="12016"/>
                </a:lnTo>
                <a:lnTo>
                  <a:pt x="15558" y="12089"/>
                </a:lnTo>
                <a:lnTo>
                  <a:pt x="15583" y="12138"/>
                </a:lnTo>
                <a:lnTo>
                  <a:pt x="15607" y="12212"/>
                </a:lnTo>
                <a:lnTo>
                  <a:pt x="15631" y="12383"/>
                </a:lnTo>
                <a:lnTo>
                  <a:pt x="15607" y="12480"/>
                </a:lnTo>
                <a:lnTo>
                  <a:pt x="15509" y="12651"/>
                </a:lnTo>
                <a:lnTo>
                  <a:pt x="15363" y="12847"/>
                </a:lnTo>
                <a:lnTo>
                  <a:pt x="15167" y="13042"/>
                </a:lnTo>
                <a:lnTo>
                  <a:pt x="14972" y="13237"/>
                </a:lnTo>
                <a:lnTo>
                  <a:pt x="14825" y="13433"/>
                </a:lnTo>
                <a:lnTo>
                  <a:pt x="14728" y="13604"/>
                </a:lnTo>
                <a:lnTo>
                  <a:pt x="14679" y="13701"/>
                </a:lnTo>
                <a:lnTo>
                  <a:pt x="14654" y="13823"/>
                </a:lnTo>
                <a:lnTo>
                  <a:pt x="14581" y="13970"/>
                </a:lnTo>
                <a:lnTo>
                  <a:pt x="14459" y="14117"/>
                </a:lnTo>
                <a:lnTo>
                  <a:pt x="14313" y="14288"/>
                </a:lnTo>
                <a:lnTo>
                  <a:pt x="14142" y="14434"/>
                </a:lnTo>
                <a:lnTo>
                  <a:pt x="13995" y="14556"/>
                </a:lnTo>
                <a:lnTo>
                  <a:pt x="13848" y="14629"/>
                </a:lnTo>
                <a:lnTo>
                  <a:pt x="13726" y="14654"/>
                </a:lnTo>
                <a:lnTo>
                  <a:pt x="13653" y="14654"/>
                </a:lnTo>
                <a:lnTo>
                  <a:pt x="13555" y="14605"/>
                </a:lnTo>
                <a:lnTo>
                  <a:pt x="13458" y="14556"/>
                </a:lnTo>
                <a:lnTo>
                  <a:pt x="13360" y="14483"/>
                </a:lnTo>
                <a:lnTo>
                  <a:pt x="13287" y="14385"/>
                </a:lnTo>
                <a:lnTo>
                  <a:pt x="13213" y="14288"/>
                </a:lnTo>
                <a:lnTo>
                  <a:pt x="13189" y="14190"/>
                </a:lnTo>
                <a:lnTo>
                  <a:pt x="13165" y="14092"/>
                </a:lnTo>
                <a:lnTo>
                  <a:pt x="13140" y="13921"/>
                </a:lnTo>
                <a:lnTo>
                  <a:pt x="13116" y="13848"/>
                </a:lnTo>
                <a:lnTo>
                  <a:pt x="13067" y="13799"/>
                </a:lnTo>
                <a:lnTo>
                  <a:pt x="13043" y="13750"/>
                </a:lnTo>
                <a:lnTo>
                  <a:pt x="12994" y="13677"/>
                </a:lnTo>
                <a:lnTo>
                  <a:pt x="12969" y="13530"/>
                </a:lnTo>
                <a:lnTo>
                  <a:pt x="12945" y="13359"/>
                </a:lnTo>
                <a:lnTo>
                  <a:pt x="12920" y="13286"/>
                </a:lnTo>
                <a:lnTo>
                  <a:pt x="12872" y="13237"/>
                </a:lnTo>
                <a:lnTo>
                  <a:pt x="12847" y="13164"/>
                </a:lnTo>
                <a:lnTo>
                  <a:pt x="12823" y="13066"/>
                </a:lnTo>
                <a:lnTo>
                  <a:pt x="12798" y="12920"/>
                </a:lnTo>
                <a:lnTo>
                  <a:pt x="12774" y="12749"/>
                </a:lnTo>
                <a:lnTo>
                  <a:pt x="12798" y="12602"/>
                </a:lnTo>
                <a:lnTo>
                  <a:pt x="12823" y="12456"/>
                </a:lnTo>
                <a:lnTo>
                  <a:pt x="12847" y="12358"/>
                </a:lnTo>
                <a:lnTo>
                  <a:pt x="12872" y="12285"/>
                </a:lnTo>
                <a:lnTo>
                  <a:pt x="12920" y="12236"/>
                </a:lnTo>
                <a:lnTo>
                  <a:pt x="12945" y="12163"/>
                </a:lnTo>
                <a:lnTo>
                  <a:pt x="12969" y="11992"/>
                </a:lnTo>
                <a:lnTo>
                  <a:pt x="12945" y="11894"/>
                </a:lnTo>
                <a:lnTo>
                  <a:pt x="12896" y="11772"/>
                </a:lnTo>
                <a:lnTo>
                  <a:pt x="12798" y="11650"/>
                </a:lnTo>
                <a:lnTo>
                  <a:pt x="12701" y="11528"/>
                </a:lnTo>
                <a:lnTo>
                  <a:pt x="12578" y="11381"/>
                </a:lnTo>
                <a:lnTo>
                  <a:pt x="12481" y="11210"/>
                </a:lnTo>
                <a:lnTo>
                  <a:pt x="12432" y="11015"/>
                </a:lnTo>
                <a:lnTo>
                  <a:pt x="12408" y="10844"/>
                </a:lnTo>
                <a:lnTo>
                  <a:pt x="12408" y="10697"/>
                </a:lnTo>
                <a:lnTo>
                  <a:pt x="12383" y="10551"/>
                </a:lnTo>
                <a:lnTo>
                  <a:pt x="12334" y="10453"/>
                </a:lnTo>
                <a:lnTo>
                  <a:pt x="12310" y="10380"/>
                </a:lnTo>
                <a:lnTo>
                  <a:pt x="12261" y="10331"/>
                </a:lnTo>
                <a:lnTo>
                  <a:pt x="12188" y="10307"/>
                </a:lnTo>
                <a:lnTo>
                  <a:pt x="12017" y="10282"/>
                </a:lnTo>
                <a:lnTo>
                  <a:pt x="11870" y="10307"/>
                </a:lnTo>
                <a:lnTo>
                  <a:pt x="11797" y="10331"/>
                </a:lnTo>
                <a:lnTo>
                  <a:pt x="11748" y="10380"/>
                </a:lnTo>
                <a:lnTo>
                  <a:pt x="11675" y="10429"/>
                </a:lnTo>
                <a:lnTo>
                  <a:pt x="11553" y="10453"/>
                </a:lnTo>
                <a:lnTo>
                  <a:pt x="11406" y="10478"/>
                </a:lnTo>
                <a:lnTo>
                  <a:pt x="11260" y="10478"/>
                </a:lnTo>
                <a:lnTo>
                  <a:pt x="11089" y="10453"/>
                </a:lnTo>
                <a:lnTo>
                  <a:pt x="10893" y="10355"/>
                </a:lnTo>
                <a:lnTo>
                  <a:pt x="10674" y="10233"/>
                </a:lnTo>
                <a:lnTo>
                  <a:pt x="10503" y="10087"/>
                </a:lnTo>
                <a:lnTo>
                  <a:pt x="10429" y="10013"/>
                </a:lnTo>
                <a:lnTo>
                  <a:pt x="10356" y="9891"/>
                </a:lnTo>
                <a:lnTo>
                  <a:pt x="10234" y="9598"/>
                </a:lnTo>
                <a:lnTo>
                  <a:pt x="10161" y="9281"/>
                </a:lnTo>
                <a:lnTo>
                  <a:pt x="10112" y="8963"/>
                </a:lnTo>
                <a:lnTo>
                  <a:pt x="10136" y="8792"/>
                </a:lnTo>
                <a:lnTo>
                  <a:pt x="10161" y="8621"/>
                </a:lnTo>
                <a:lnTo>
                  <a:pt x="10258" y="8279"/>
                </a:lnTo>
                <a:lnTo>
                  <a:pt x="10332" y="8108"/>
                </a:lnTo>
                <a:lnTo>
                  <a:pt x="10405" y="7962"/>
                </a:lnTo>
                <a:lnTo>
                  <a:pt x="10503" y="7815"/>
                </a:lnTo>
                <a:lnTo>
                  <a:pt x="10600" y="7718"/>
                </a:lnTo>
                <a:lnTo>
                  <a:pt x="10796" y="7522"/>
                </a:lnTo>
                <a:lnTo>
                  <a:pt x="10991" y="7376"/>
                </a:lnTo>
                <a:lnTo>
                  <a:pt x="11162" y="7278"/>
                </a:lnTo>
                <a:lnTo>
                  <a:pt x="11260" y="7229"/>
                </a:lnTo>
                <a:lnTo>
                  <a:pt x="11431" y="7205"/>
                </a:lnTo>
                <a:lnTo>
                  <a:pt x="11504" y="7180"/>
                </a:lnTo>
                <a:lnTo>
                  <a:pt x="11553" y="7132"/>
                </a:lnTo>
                <a:lnTo>
                  <a:pt x="11626" y="7107"/>
                </a:lnTo>
                <a:lnTo>
                  <a:pt x="11724" y="7083"/>
                </a:lnTo>
                <a:lnTo>
                  <a:pt x="11870" y="7058"/>
                </a:lnTo>
                <a:lnTo>
                  <a:pt x="12188" y="7058"/>
                </a:lnTo>
                <a:lnTo>
                  <a:pt x="12359" y="7107"/>
                </a:lnTo>
                <a:lnTo>
                  <a:pt x="12481" y="7156"/>
                </a:lnTo>
                <a:lnTo>
                  <a:pt x="12603" y="7229"/>
                </a:lnTo>
                <a:lnTo>
                  <a:pt x="12676" y="7303"/>
                </a:lnTo>
                <a:lnTo>
                  <a:pt x="12774" y="7376"/>
                </a:lnTo>
                <a:lnTo>
                  <a:pt x="12896" y="7425"/>
                </a:lnTo>
                <a:lnTo>
                  <a:pt x="12969" y="7425"/>
                </a:lnTo>
                <a:lnTo>
                  <a:pt x="13140" y="7449"/>
                </a:lnTo>
                <a:lnTo>
                  <a:pt x="13213" y="7498"/>
                </a:lnTo>
                <a:lnTo>
                  <a:pt x="13262" y="7522"/>
                </a:lnTo>
                <a:lnTo>
                  <a:pt x="13311" y="7547"/>
                </a:lnTo>
                <a:lnTo>
                  <a:pt x="13360" y="7571"/>
                </a:lnTo>
                <a:lnTo>
                  <a:pt x="13409" y="7547"/>
                </a:lnTo>
                <a:lnTo>
                  <a:pt x="13458" y="7522"/>
                </a:lnTo>
                <a:lnTo>
                  <a:pt x="13507" y="7498"/>
                </a:lnTo>
                <a:lnTo>
                  <a:pt x="13580" y="7449"/>
                </a:lnTo>
                <a:lnTo>
                  <a:pt x="13726" y="7425"/>
                </a:lnTo>
                <a:lnTo>
                  <a:pt x="13897" y="7449"/>
                </a:lnTo>
                <a:lnTo>
                  <a:pt x="13971" y="7498"/>
                </a:lnTo>
                <a:lnTo>
                  <a:pt x="14019" y="7522"/>
                </a:lnTo>
                <a:lnTo>
                  <a:pt x="14093" y="7571"/>
                </a:lnTo>
                <a:lnTo>
                  <a:pt x="14190" y="7596"/>
                </a:lnTo>
                <a:lnTo>
                  <a:pt x="14337" y="7620"/>
                </a:lnTo>
                <a:lnTo>
                  <a:pt x="14654" y="7620"/>
                </a:lnTo>
                <a:lnTo>
                  <a:pt x="14801" y="7596"/>
                </a:lnTo>
                <a:lnTo>
                  <a:pt x="14899" y="7571"/>
                </a:lnTo>
                <a:lnTo>
                  <a:pt x="14972" y="7522"/>
                </a:lnTo>
                <a:lnTo>
                  <a:pt x="15021" y="7473"/>
                </a:lnTo>
                <a:lnTo>
                  <a:pt x="15045" y="7400"/>
                </a:lnTo>
                <a:lnTo>
                  <a:pt x="15070" y="7229"/>
                </a:lnTo>
                <a:lnTo>
                  <a:pt x="15070" y="7205"/>
                </a:lnTo>
                <a:lnTo>
                  <a:pt x="15045" y="7156"/>
                </a:lnTo>
                <a:lnTo>
                  <a:pt x="14948" y="7107"/>
                </a:lnTo>
                <a:lnTo>
                  <a:pt x="14825" y="7058"/>
                </a:lnTo>
                <a:lnTo>
                  <a:pt x="14679" y="7058"/>
                </a:lnTo>
                <a:lnTo>
                  <a:pt x="14532" y="7034"/>
                </a:lnTo>
                <a:lnTo>
                  <a:pt x="14361" y="6985"/>
                </a:lnTo>
                <a:lnTo>
                  <a:pt x="14215" y="6936"/>
                </a:lnTo>
                <a:lnTo>
                  <a:pt x="14117" y="6863"/>
                </a:lnTo>
                <a:lnTo>
                  <a:pt x="14019" y="6790"/>
                </a:lnTo>
                <a:lnTo>
                  <a:pt x="13922" y="6716"/>
                </a:lnTo>
                <a:lnTo>
                  <a:pt x="13824" y="6692"/>
                </a:lnTo>
                <a:lnTo>
                  <a:pt x="13726" y="6668"/>
                </a:lnTo>
                <a:lnTo>
                  <a:pt x="13653" y="6643"/>
                </a:lnTo>
                <a:lnTo>
                  <a:pt x="13555" y="6619"/>
                </a:lnTo>
                <a:lnTo>
                  <a:pt x="13458" y="6545"/>
                </a:lnTo>
                <a:lnTo>
                  <a:pt x="13360" y="6472"/>
                </a:lnTo>
                <a:lnTo>
                  <a:pt x="13287" y="6399"/>
                </a:lnTo>
                <a:lnTo>
                  <a:pt x="13189" y="6374"/>
                </a:lnTo>
                <a:lnTo>
                  <a:pt x="13116" y="6350"/>
                </a:lnTo>
                <a:lnTo>
                  <a:pt x="13067" y="6374"/>
                </a:lnTo>
                <a:lnTo>
                  <a:pt x="13018" y="6399"/>
                </a:lnTo>
                <a:lnTo>
                  <a:pt x="12945" y="6399"/>
                </a:lnTo>
                <a:lnTo>
                  <a:pt x="12872" y="6350"/>
                </a:lnTo>
                <a:lnTo>
                  <a:pt x="12774" y="6277"/>
                </a:lnTo>
                <a:lnTo>
                  <a:pt x="12701" y="6228"/>
                </a:lnTo>
                <a:lnTo>
                  <a:pt x="12627" y="6179"/>
                </a:lnTo>
                <a:lnTo>
                  <a:pt x="12505" y="6179"/>
                </a:lnTo>
                <a:lnTo>
                  <a:pt x="12456" y="6228"/>
                </a:lnTo>
                <a:lnTo>
                  <a:pt x="12383" y="6252"/>
                </a:lnTo>
                <a:lnTo>
                  <a:pt x="12212" y="6277"/>
                </a:lnTo>
                <a:lnTo>
                  <a:pt x="12114" y="6326"/>
                </a:lnTo>
                <a:lnTo>
                  <a:pt x="11968" y="6399"/>
                </a:lnTo>
                <a:lnTo>
                  <a:pt x="11797" y="6521"/>
                </a:lnTo>
                <a:lnTo>
                  <a:pt x="11650" y="6668"/>
                </a:lnTo>
                <a:lnTo>
                  <a:pt x="11479" y="6814"/>
                </a:lnTo>
                <a:lnTo>
                  <a:pt x="11309" y="6936"/>
                </a:lnTo>
                <a:lnTo>
                  <a:pt x="11186" y="7009"/>
                </a:lnTo>
                <a:lnTo>
                  <a:pt x="11064" y="7058"/>
                </a:lnTo>
                <a:lnTo>
                  <a:pt x="10918" y="7009"/>
                </a:lnTo>
                <a:lnTo>
                  <a:pt x="10844" y="6985"/>
                </a:lnTo>
                <a:lnTo>
                  <a:pt x="10796" y="6961"/>
                </a:lnTo>
                <a:lnTo>
                  <a:pt x="10747" y="6912"/>
                </a:lnTo>
                <a:lnTo>
                  <a:pt x="10722" y="6838"/>
                </a:lnTo>
                <a:lnTo>
                  <a:pt x="10698" y="6668"/>
                </a:lnTo>
                <a:lnTo>
                  <a:pt x="10722" y="6497"/>
                </a:lnTo>
                <a:lnTo>
                  <a:pt x="10747" y="6423"/>
                </a:lnTo>
                <a:lnTo>
                  <a:pt x="10796" y="6374"/>
                </a:lnTo>
                <a:lnTo>
                  <a:pt x="10844" y="6350"/>
                </a:lnTo>
                <a:lnTo>
                  <a:pt x="10967" y="6326"/>
                </a:lnTo>
                <a:lnTo>
                  <a:pt x="11113" y="6301"/>
                </a:lnTo>
                <a:lnTo>
                  <a:pt x="11260" y="6277"/>
                </a:lnTo>
                <a:lnTo>
                  <a:pt x="11406" y="6277"/>
                </a:lnTo>
                <a:lnTo>
                  <a:pt x="11528" y="6228"/>
                </a:lnTo>
                <a:lnTo>
                  <a:pt x="11602" y="6179"/>
                </a:lnTo>
                <a:lnTo>
                  <a:pt x="11626" y="6130"/>
                </a:lnTo>
                <a:lnTo>
                  <a:pt x="11650" y="6106"/>
                </a:lnTo>
                <a:lnTo>
                  <a:pt x="11602" y="5935"/>
                </a:lnTo>
                <a:lnTo>
                  <a:pt x="11577" y="5862"/>
                </a:lnTo>
                <a:lnTo>
                  <a:pt x="11553" y="5813"/>
                </a:lnTo>
                <a:lnTo>
                  <a:pt x="11504" y="5764"/>
                </a:lnTo>
                <a:lnTo>
                  <a:pt x="11504" y="5715"/>
                </a:lnTo>
                <a:lnTo>
                  <a:pt x="11504" y="5666"/>
                </a:lnTo>
                <a:lnTo>
                  <a:pt x="11553" y="5617"/>
                </a:lnTo>
                <a:lnTo>
                  <a:pt x="11602" y="5593"/>
                </a:lnTo>
                <a:lnTo>
                  <a:pt x="11675" y="5544"/>
                </a:lnTo>
                <a:lnTo>
                  <a:pt x="11821" y="5520"/>
                </a:lnTo>
                <a:lnTo>
                  <a:pt x="11919" y="5520"/>
                </a:lnTo>
                <a:lnTo>
                  <a:pt x="12017" y="5471"/>
                </a:lnTo>
                <a:lnTo>
                  <a:pt x="12114" y="5398"/>
                </a:lnTo>
                <a:lnTo>
                  <a:pt x="12212" y="5324"/>
                </a:lnTo>
                <a:lnTo>
                  <a:pt x="12285" y="5251"/>
                </a:lnTo>
                <a:lnTo>
                  <a:pt x="12359" y="5153"/>
                </a:lnTo>
                <a:lnTo>
                  <a:pt x="12383" y="5031"/>
                </a:lnTo>
                <a:lnTo>
                  <a:pt x="12408" y="4958"/>
                </a:lnTo>
                <a:lnTo>
                  <a:pt x="12383" y="4787"/>
                </a:lnTo>
                <a:lnTo>
                  <a:pt x="12334" y="4714"/>
                </a:lnTo>
                <a:lnTo>
                  <a:pt x="12310" y="4665"/>
                </a:lnTo>
                <a:lnTo>
                  <a:pt x="12310" y="4640"/>
                </a:lnTo>
                <a:lnTo>
                  <a:pt x="12310" y="4592"/>
                </a:lnTo>
                <a:lnTo>
                  <a:pt x="12383" y="4469"/>
                </a:lnTo>
                <a:lnTo>
                  <a:pt x="12505" y="4298"/>
                </a:lnTo>
                <a:lnTo>
                  <a:pt x="12701" y="4103"/>
                </a:lnTo>
                <a:lnTo>
                  <a:pt x="12798" y="4005"/>
                </a:lnTo>
                <a:lnTo>
                  <a:pt x="12945" y="3908"/>
                </a:lnTo>
                <a:lnTo>
                  <a:pt x="13091" y="3834"/>
                </a:lnTo>
                <a:lnTo>
                  <a:pt x="13262" y="3761"/>
                </a:lnTo>
                <a:lnTo>
                  <a:pt x="13604" y="3663"/>
                </a:lnTo>
                <a:lnTo>
                  <a:pt x="13775" y="3639"/>
                </a:lnTo>
                <a:lnTo>
                  <a:pt x="13922" y="3615"/>
                </a:lnTo>
                <a:close/>
                <a:moveTo>
                  <a:pt x="6888" y="2467"/>
                </a:moveTo>
                <a:lnTo>
                  <a:pt x="6986" y="2491"/>
                </a:lnTo>
                <a:lnTo>
                  <a:pt x="7083" y="2516"/>
                </a:lnTo>
                <a:lnTo>
                  <a:pt x="7132" y="2540"/>
                </a:lnTo>
                <a:lnTo>
                  <a:pt x="7181" y="2589"/>
                </a:lnTo>
                <a:lnTo>
                  <a:pt x="7181" y="2638"/>
                </a:lnTo>
                <a:lnTo>
                  <a:pt x="7181" y="2711"/>
                </a:lnTo>
                <a:lnTo>
                  <a:pt x="7132" y="2784"/>
                </a:lnTo>
                <a:lnTo>
                  <a:pt x="7083" y="2858"/>
                </a:lnTo>
                <a:lnTo>
                  <a:pt x="6937" y="3028"/>
                </a:lnTo>
                <a:lnTo>
                  <a:pt x="6864" y="3175"/>
                </a:lnTo>
                <a:lnTo>
                  <a:pt x="6839" y="3322"/>
                </a:lnTo>
                <a:lnTo>
                  <a:pt x="6864" y="3395"/>
                </a:lnTo>
                <a:lnTo>
                  <a:pt x="6888" y="3419"/>
                </a:lnTo>
                <a:lnTo>
                  <a:pt x="6961" y="3517"/>
                </a:lnTo>
                <a:lnTo>
                  <a:pt x="7010" y="3615"/>
                </a:lnTo>
                <a:lnTo>
                  <a:pt x="7059" y="3712"/>
                </a:lnTo>
                <a:lnTo>
                  <a:pt x="7083" y="3810"/>
                </a:lnTo>
                <a:lnTo>
                  <a:pt x="7059" y="3908"/>
                </a:lnTo>
                <a:lnTo>
                  <a:pt x="7010" y="4005"/>
                </a:lnTo>
                <a:lnTo>
                  <a:pt x="6961" y="4103"/>
                </a:lnTo>
                <a:lnTo>
                  <a:pt x="6888" y="4201"/>
                </a:lnTo>
                <a:lnTo>
                  <a:pt x="6839" y="4225"/>
                </a:lnTo>
                <a:lnTo>
                  <a:pt x="6644" y="4225"/>
                </a:lnTo>
                <a:lnTo>
                  <a:pt x="6473" y="4128"/>
                </a:lnTo>
                <a:lnTo>
                  <a:pt x="6302" y="4005"/>
                </a:lnTo>
                <a:lnTo>
                  <a:pt x="6155" y="3859"/>
                </a:lnTo>
                <a:lnTo>
                  <a:pt x="5984" y="3786"/>
                </a:lnTo>
                <a:lnTo>
                  <a:pt x="5838" y="3761"/>
                </a:lnTo>
                <a:lnTo>
                  <a:pt x="5789" y="3786"/>
                </a:lnTo>
                <a:lnTo>
                  <a:pt x="5740" y="3810"/>
                </a:lnTo>
                <a:lnTo>
                  <a:pt x="5642" y="3883"/>
                </a:lnTo>
                <a:lnTo>
                  <a:pt x="5545" y="3957"/>
                </a:lnTo>
                <a:lnTo>
                  <a:pt x="5447" y="3981"/>
                </a:lnTo>
                <a:lnTo>
                  <a:pt x="5349" y="4005"/>
                </a:lnTo>
                <a:lnTo>
                  <a:pt x="5203" y="4030"/>
                </a:lnTo>
                <a:lnTo>
                  <a:pt x="5129" y="4054"/>
                </a:lnTo>
                <a:lnTo>
                  <a:pt x="5081" y="4103"/>
                </a:lnTo>
                <a:lnTo>
                  <a:pt x="5032" y="4128"/>
                </a:lnTo>
                <a:lnTo>
                  <a:pt x="4959" y="4152"/>
                </a:lnTo>
                <a:lnTo>
                  <a:pt x="4788" y="4201"/>
                </a:lnTo>
                <a:lnTo>
                  <a:pt x="4690" y="4201"/>
                </a:lnTo>
                <a:lnTo>
                  <a:pt x="4592" y="4250"/>
                </a:lnTo>
                <a:lnTo>
                  <a:pt x="4494" y="4298"/>
                </a:lnTo>
                <a:lnTo>
                  <a:pt x="4397" y="4372"/>
                </a:lnTo>
                <a:lnTo>
                  <a:pt x="4372" y="4421"/>
                </a:lnTo>
                <a:lnTo>
                  <a:pt x="4372" y="4494"/>
                </a:lnTo>
                <a:lnTo>
                  <a:pt x="4372" y="4616"/>
                </a:lnTo>
                <a:lnTo>
                  <a:pt x="4470" y="4787"/>
                </a:lnTo>
                <a:lnTo>
                  <a:pt x="4592" y="4958"/>
                </a:lnTo>
                <a:lnTo>
                  <a:pt x="4690" y="5031"/>
                </a:lnTo>
                <a:lnTo>
                  <a:pt x="4788" y="5056"/>
                </a:lnTo>
                <a:lnTo>
                  <a:pt x="4885" y="5080"/>
                </a:lnTo>
                <a:lnTo>
                  <a:pt x="5007" y="5080"/>
                </a:lnTo>
                <a:lnTo>
                  <a:pt x="5129" y="5056"/>
                </a:lnTo>
                <a:lnTo>
                  <a:pt x="5227" y="5007"/>
                </a:lnTo>
                <a:lnTo>
                  <a:pt x="5349" y="4933"/>
                </a:lnTo>
                <a:lnTo>
                  <a:pt x="5447" y="4860"/>
                </a:lnTo>
                <a:lnTo>
                  <a:pt x="5642" y="4665"/>
                </a:lnTo>
                <a:lnTo>
                  <a:pt x="5838" y="4518"/>
                </a:lnTo>
                <a:lnTo>
                  <a:pt x="6009" y="4421"/>
                </a:lnTo>
                <a:lnTo>
                  <a:pt x="6131" y="4372"/>
                </a:lnTo>
                <a:lnTo>
                  <a:pt x="6204" y="4396"/>
                </a:lnTo>
                <a:lnTo>
                  <a:pt x="6253" y="4445"/>
                </a:lnTo>
                <a:lnTo>
                  <a:pt x="6302" y="4494"/>
                </a:lnTo>
                <a:lnTo>
                  <a:pt x="6302" y="4567"/>
                </a:lnTo>
                <a:lnTo>
                  <a:pt x="6326" y="4640"/>
                </a:lnTo>
                <a:lnTo>
                  <a:pt x="6375" y="4714"/>
                </a:lnTo>
                <a:lnTo>
                  <a:pt x="6424" y="4738"/>
                </a:lnTo>
                <a:lnTo>
                  <a:pt x="6497" y="4763"/>
                </a:lnTo>
                <a:lnTo>
                  <a:pt x="6595" y="4787"/>
                </a:lnTo>
                <a:lnTo>
                  <a:pt x="6693" y="4811"/>
                </a:lnTo>
                <a:lnTo>
                  <a:pt x="6790" y="4885"/>
                </a:lnTo>
                <a:lnTo>
                  <a:pt x="6888" y="4958"/>
                </a:lnTo>
                <a:lnTo>
                  <a:pt x="6937" y="5031"/>
                </a:lnTo>
                <a:lnTo>
                  <a:pt x="6961" y="5153"/>
                </a:lnTo>
                <a:lnTo>
                  <a:pt x="6937" y="5251"/>
                </a:lnTo>
                <a:lnTo>
                  <a:pt x="6888" y="5324"/>
                </a:lnTo>
                <a:lnTo>
                  <a:pt x="6790" y="5398"/>
                </a:lnTo>
                <a:lnTo>
                  <a:pt x="6693" y="5471"/>
                </a:lnTo>
                <a:lnTo>
                  <a:pt x="6595" y="5520"/>
                </a:lnTo>
                <a:lnTo>
                  <a:pt x="6497" y="5520"/>
                </a:lnTo>
                <a:lnTo>
                  <a:pt x="6399" y="5544"/>
                </a:lnTo>
                <a:lnTo>
                  <a:pt x="6253" y="5642"/>
                </a:lnTo>
                <a:lnTo>
                  <a:pt x="6082" y="5764"/>
                </a:lnTo>
                <a:lnTo>
                  <a:pt x="5935" y="5910"/>
                </a:lnTo>
                <a:lnTo>
                  <a:pt x="5764" y="6057"/>
                </a:lnTo>
                <a:lnTo>
                  <a:pt x="5594" y="6179"/>
                </a:lnTo>
                <a:lnTo>
                  <a:pt x="5471" y="6252"/>
                </a:lnTo>
                <a:lnTo>
                  <a:pt x="5349" y="6277"/>
                </a:lnTo>
                <a:lnTo>
                  <a:pt x="5227" y="6326"/>
                </a:lnTo>
                <a:lnTo>
                  <a:pt x="5056" y="6448"/>
                </a:lnTo>
                <a:lnTo>
                  <a:pt x="4812" y="6643"/>
                </a:lnTo>
                <a:lnTo>
                  <a:pt x="4568" y="6887"/>
                </a:lnTo>
                <a:lnTo>
                  <a:pt x="4226" y="7229"/>
                </a:lnTo>
                <a:lnTo>
                  <a:pt x="4104" y="7327"/>
                </a:lnTo>
                <a:lnTo>
                  <a:pt x="3957" y="7449"/>
                </a:lnTo>
                <a:lnTo>
                  <a:pt x="3640" y="7644"/>
                </a:lnTo>
                <a:lnTo>
                  <a:pt x="3347" y="7767"/>
                </a:lnTo>
                <a:lnTo>
                  <a:pt x="3200" y="7791"/>
                </a:lnTo>
                <a:lnTo>
                  <a:pt x="3078" y="7815"/>
                </a:lnTo>
                <a:lnTo>
                  <a:pt x="2834" y="7815"/>
                </a:lnTo>
                <a:lnTo>
                  <a:pt x="2614" y="7864"/>
                </a:lnTo>
                <a:lnTo>
                  <a:pt x="2443" y="7938"/>
                </a:lnTo>
                <a:lnTo>
                  <a:pt x="2321" y="8011"/>
                </a:lnTo>
                <a:lnTo>
                  <a:pt x="2248" y="8084"/>
                </a:lnTo>
                <a:lnTo>
                  <a:pt x="2174" y="8182"/>
                </a:lnTo>
                <a:lnTo>
                  <a:pt x="2125" y="8279"/>
                </a:lnTo>
                <a:lnTo>
                  <a:pt x="2125" y="8377"/>
                </a:lnTo>
                <a:lnTo>
                  <a:pt x="2125" y="8475"/>
                </a:lnTo>
                <a:lnTo>
                  <a:pt x="2174" y="8573"/>
                </a:lnTo>
                <a:lnTo>
                  <a:pt x="2248" y="8670"/>
                </a:lnTo>
                <a:lnTo>
                  <a:pt x="2321" y="8768"/>
                </a:lnTo>
                <a:lnTo>
                  <a:pt x="2394" y="8841"/>
                </a:lnTo>
                <a:lnTo>
                  <a:pt x="2492" y="8890"/>
                </a:lnTo>
                <a:lnTo>
                  <a:pt x="2614" y="8939"/>
                </a:lnTo>
                <a:lnTo>
                  <a:pt x="2687" y="8939"/>
                </a:lnTo>
                <a:lnTo>
                  <a:pt x="2809" y="8988"/>
                </a:lnTo>
                <a:lnTo>
                  <a:pt x="2956" y="9085"/>
                </a:lnTo>
                <a:lnTo>
                  <a:pt x="3151" y="9232"/>
                </a:lnTo>
                <a:lnTo>
                  <a:pt x="3371" y="9427"/>
                </a:lnTo>
                <a:lnTo>
                  <a:pt x="3566" y="9623"/>
                </a:lnTo>
                <a:lnTo>
                  <a:pt x="3762" y="9769"/>
                </a:lnTo>
                <a:lnTo>
                  <a:pt x="3908" y="9867"/>
                </a:lnTo>
                <a:lnTo>
                  <a:pt x="4030" y="9891"/>
                </a:lnTo>
                <a:lnTo>
                  <a:pt x="4177" y="9867"/>
                </a:lnTo>
                <a:lnTo>
                  <a:pt x="4250" y="9843"/>
                </a:lnTo>
                <a:lnTo>
                  <a:pt x="4324" y="9818"/>
                </a:lnTo>
                <a:lnTo>
                  <a:pt x="4372" y="9769"/>
                </a:lnTo>
                <a:lnTo>
                  <a:pt x="4494" y="9745"/>
                </a:lnTo>
                <a:lnTo>
                  <a:pt x="4641" y="9720"/>
                </a:lnTo>
                <a:lnTo>
                  <a:pt x="4959" y="9720"/>
                </a:lnTo>
                <a:lnTo>
                  <a:pt x="5105" y="9769"/>
                </a:lnTo>
                <a:lnTo>
                  <a:pt x="5252" y="9818"/>
                </a:lnTo>
                <a:lnTo>
                  <a:pt x="5349" y="9916"/>
                </a:lnTo>
                <a:lnTo>
                  <a:pt x="5447" y="9989"/>
                </a:lnTo>
                <a:lnTo>
                  <a:pt x="5545" y="10038"/>
                </a:lnTo>
                <a:lnTo>
                  <a:pt x="5642" y="10087"/>
                </a:lnTo>
                <a:lnTo>
                  <a:pt x="5740" y="10087"/>
                </a:lnTo>
                <a:lnTo>
                  <a:pt x="5838" y="10136"/>
                </a:lnTo>
                <a:lnTo>
                  <a:pt x="5984" y="10209"/>
                </a:lnTo>
                <a:lnTo>
                  <a:pt x="6155" y="10331"/>
                </a:lnTo>
                <a:lnTo>
                  <a:pt x="6302" y="10478"/>
                </a:lnTo>
                <a:lnTo>
                  <a:pt x="6473" y="10624"/>
                </a:lnTo>
                <a:lnTo>
                  <a:pt x="6644" y="10746"/>
                </a:lnTo>
                <a:lnTo>
                  <a:pt x="6790" y="10819"/>
                </a:lnTo>
                <a:lnTo>
                  <a:pt x="6888" y="10844"/>
                </a:lnTo>
                <a:lnTo>
                  <a:pt x="6961" y="10868"/>
                </a:lnTo>
                <a:lnTo>
                  <a:pt x="7083" y="10917"/>
                </a:lnTo>
                <a:lnTo>
                  <a:pt x="7181" y="10966"/>
                </a:lnTo>
                <a:lnTo>
                  <a:pt x="7254" y="11039"/>
                </a:lnTo>
                <a:lnTo>
                  <a:pt x="7352" y="11113"/>
                </a:lnTo>
                <a:lnTo>
                  <a:pt x="7450" y="11186"/>
                </a:lnTo>
                <a:lnTo>
                  <a:pt x="7547" y="11210"/>
                </a:lnTo>
                <a:lnTo>
                  <a:pt x="7645" y="11235"/>
                </a:lnTo>
                <a:lnTo>
                  <a:pt x="7743" y="11259"/>
                </a:lnTo>
                <a:lnTo>
                  <a:pt x="7840" y="11283"/>
                </a:lnTo>
                <a:lnTo>
                  <a:pt x="7938" y="11357"/>
                </a:lnTo>
                <a:lnTo>
                  <a:pt x="8036" y="11430"/>
                </a:lnTo>
                <a:lnTo>
                  <a:pt x="8109" y="11528"/>
                </a:lnTo>
                <a:lnTo>
                  <a:pt x="8158" y="11625"/>
                </a:lnTo>
                <a:lnTo>
                  <a:pt x="8207" y="11723"/>
                </a:lnTo>
                <a:lnTo>
                  <a:pt x="8207" y="11796"/>
                </a:lnTo>
                <a:lnTo>
                  <a:pt x="8207" y="11894"/>
                </a:lnTo>
                <a:lnTo>
                  <a:pt x="8158" y="11992"/>
                </a:lnTo>
                <a:lnTo>
                  <a:pt x="8109" y="12089"/>
                </a:lnTo>
                <a:lnTo>
                  <a:pt x="8036" y="12187"/>
                </a:lnTo>
                <a:lnTo>
                  <a:pt x="7963" y="12285"/>
                </a:lnTo>
                <a:lnTo>
                  <a:pt x="7889" y="12383"/>
                </a:lnTo>
                <a:lnTo>
                  <a:pt x="7840" y="12480"/>
                </a:lnTo>
                <a:lnTo>
                  <a:pt x="7840" y="12578"/>
                </a:lnTo>
                <a:lnTo>
                  <a:pt x="7816" y="12676"/>
                </a:lnTo>
                <a:lnTo>
                  <a:pt x="7718" y="12822"/>
                </a:lnTo>
                <a:lnTo>
                  <a:pt x="7596" y="12969"/>
                </a:lnTo>
                <a:lnTo>
                  <a:pt x="7450" y="13140"/>
                </a:lnTo>
                <a:lnTo>
                  <a:pt x="7303" y="13311"/>
                </a:lnTo>
                <a:lnTo>
                  <a:pt x="7181" y="13457"/>
                </a:lnTo>
                <a:lnTo>
                  <a:pt x="7108" y="13604"/>
                </a:lnTo>
                <a:lnTo>
                  <a:pt x="7083" y="13701"/>
                </a:lnTo>
                <a:lnTo>
                  <a:pt x="7034" y="13823"/>
                </a:lnTo>
                <a:lnTo>
                  <a:pt x="6961" y="13970"/>
                </a:lnTo>
                <a:lnTo>
                  <a:pt x="6839" y="14117"/>
                </a:lnTo>
                <a:lnTo>
                  <a:pt x="6693" y="14288"/>
                </a:lnTo>
                <a:lnTo>
                  <a:pt x="6546" y="14434"/>
                </a:lnTo>
                <a:lnTo>
                  <a:pt x="6424" y="14605"/>
                </a:lnTo>
                <a:lnTo>
                  <a:pt x="6351" y="14752"/>
                </a:lnTo>
                <a:lnTo>
                  <a:pt x="6302" y="14849"/>
                </a:lnTo>
                <a:lnTo>
                  <a:pt x="6277" y="14947"/>
                </a:lnTo>
                <a:lnTo>
                  <a:pt x="6229" y="15069"/>
                </a:lnTo>
                <a:lnTo>
                  <a:pt x="6131" y="15216"/>
                </a:lnTo>
                <a:lnTo>
                  <a:pt x="6033" y="15338"/>
                </a:lnTo>
                <a:lnTo>
                  <a:pt x="5911" y="15460"/>
                </a:lnTo>
                <a:lnTo>
                  <a:pt x="5813" y="15582"/>
                </a:lnTo>
                <a:lnTo>
                  <a:pt x="5764" y="15704"/>
                </a:lnTo>
                <a:lnTo>
                  <a:pt x="5740" y="15802"/>
                </a:lnTo>
                <a:lnTo>
                  <a:pt x="5764" y="15973"/>
                </a:lnTo>
                <a:lnTo>
                  <a:pt x="5789" y="16046"/>
                </a:lnTo>
                <a:lnTo>
                  <a:pt x="5838" y="16095"/>
                </a:lnTo>
                <a:lnTo>
                  <a:pt x="5862" y="16144"/>
                </a:lnTo>
                <a:lnTo>
                  <a:pt x="5911" y="16217"/>
                </a:lnTo>
                <a:lnTo>
                  <a:pt x="5935" y="16388"/>
                </a:lnTo>
                <a:lnTo>
                  <a:pt x="5911" y="16461"/>
                </a:lnTo>
                <a:lnTo>
                  <a:pt x="5862" y="16510"/>
                </a:lnTo>
                <a:lnTo>
                  <a:pt x="5813" y="16559"/>
                </a:lnTo>
                <a:lnTo>
                  <a:pt x="5642" y="16559"/>
                </a:lnTo>
                <a:lnTo>
                  <a:pt x="5545" y="16510"/>
                </a:lnTo>
                <a:lnTo>
                  <a:pt x="5447" y="16461"/>
                </a:lnTo>
                <a:lnTo>
                  <a:pt x="5349" y="16388"/>
                </a:lnTo>
                <a:lnTo>
                  <a:pt x="5276" y="16266"/>
                </a:lnTo>
                <a:lnTo>
                  <a:pt x="5227" y="16119"/>
                </a:lnTo>
                <a:lnTo>
                  <a:pt x="5178" y="15973"/>
                </a:lnTo>
                <a:lnTo>
                  <a:pt x="5178" y="15802"/>
                </a:lnTo>
                <a:lnTo>
                  <a:pt x="5154" y="15655"/>
                </a:lnTo>
                <a:lnTo>
                  <a:pt x="5105" y="15484"/>
                </a:lnTo>
                <a:lnTo>
                  <a:pt x="5056" y="15338"/>
                </a:lnTo>
                <a:lnTo>
                  <a:pt x="4983" y="15240"/>
                </a:lnTo>
                <a:lnTo>
                  <a:pt x="4934" y="15191"/>
                </a:lnTo>
                <a:lnTo>
                  <a:pt x="4910" y="15093"/>
                </a:lnTo>
                <a:lnTo>
                  <a:pt x="4836" y="14849"/>
                </a:lnTo>
                <a:lnTo>
                  <a:pt x="4812" y="14556"/>
                </a:lnTo>
                <a:lnTo>
                  <a:pt x="4788" y="14214"/>
                </a:lnTo>
                <a:lnTo>
                  <a:pt x="4788" y="13970"/>
                </a:lnTo>
                <a:lnTo>
                  <a:pt x="4788" y="13799"/>
                </a:lnTo>
                <a:lnTo>
                  <a:pt x="4739" y="13604"/>
                </a:lnTo>
                <a:lnTo>
                  <a:pt x="4714" y="13433"/>
                </a:lnTo>
                <a:lnTo>
                  <a:pt x="4641" y="13237"/>
                </a:lnTo>
                <a:lnTo>
                  <a:pt x="4568" y="13066"/>
                </a:lnTo>
                <a:lnTo>
                  <a:pt x="4494" y="12920"/>
                </a:lnTo>
                <a:lnTo>
                  <a:pt x="4397" y="12773"/>
                </a:lnTo>
                <a:lnTo>
                  <a:pt x="4324" y="12676"/>
                </a:lnTo>
                <a:lnTo>
                  <a:pt x="4128" y="12456"/>
                </a:lnTo>
                <a:lnTo>
                  <a:pt x="3982" y="12260"/>
                </a:lnTo>
                <a:lnTo>
                  <a:pt x="3884" y="12114"/>
                </a:lnTo>
                <a:lnTo>
                  <a:pt x="3835" y="11992"/>
                </a:lnTo>
                <a:lnTo>
                  <a:pt x="3811" y="11845"/>
                </a:lnTo>
                <a:lnTo>
                  <a:pt x="3786" y="11772"/>
                </a:lnTo>
                <a:lnTo>
                  <a:pt x="3737" y="11723"/>
                </a:lnTo>
                <a:lnTo>
                  <a:pt x="3713" y="11650"/>
                </a:lnTo>
                <a:lnTo>
                  <a:pt x="3664" y="11528"/>
                </a:lnTo>
                <a:lnTo>
                  <a:pt x="3664" y="11381"/>
                </a:lnTo>
                <a:lnTo>
                  <a:pt x="3640" y="11235"/>
                </a:lnTo>
                <a:lnTo>
                  <a:pt x="3664" y="11088"/>
                </a:lnTo>
                <a:lnTo>
                  <a:pt x="3664" y="10942"/>
                </a:lnTo>
                <a:lnTo>
                  <a:pt x="3713" y="10819"/>
                </a:lnTo>
                <a:lnTo>
                  <a:pt x="3737" y="10771"/>
                </a:lnTo>
                <a:lnTo>
                  <a:pt x="3786" y="10697"/>
                </a:lnTo>
                <a:lnTo>
                  <a:pt x="3811" y="10648"/>
                </a:lnTo>
                <a:lnTo>
                  <a:pt x="3835" y="10478"/>
                </a:lnTo>
                <a:lnTo>
                  <a:pt x="3811" y="10307"/>
                </a:lnTo>
                <a:lnTo>
                  <a:pt x="3786" y="10233"/>
                </a:lnTo>
                <a:lnTo>
                  <a:pt x="3737" y="10184"/>
                </a:lnTo>
                <a:lnTo>
                  <a:pt x="3689" y="10160"/>
                </a:lnTo>
                <a:lnTo>
                  <a:pt x="3615" y="10111"/>
                </a:lnTo>
                <a:lnTo>
                  <a:pt x="3444" y="10087"/>
                </a:lnTo>
                <a:lnTo>
                  <a:pt x="3347" y="10062"/>
                </a:lnTo>
                <a:lnTo>
                  <a:pt x="3200" y="9989"/>
                </a:lnTo>
                <a:lnTo>
                  <a:pt x="3054" y="9867"/>
                </a:lnTo>
                <a:lnTo>
                  <a:pt x="2883" y="9720"/>
                </a:lnTo>
                <a:lnTo>
                  <a:pt x="2712" y="9574"/>
                </a:lnTo>
                <a:lnTo>
                  <a:pt x="2565" y="9452"/>
                </a:lnTo>
                <a:lnTo>
                  <a:pt x="2419" y="9354"/>
                </a:lnTo>
                <a:lnTo>
                  <a:pt x="2321" y="9330"/>
                </a:lnTo>
                <a:lnTo>
                  <a:pt x="2199" y="9281"/>
                </a:lnTo>
                <a:lnTo>
                  <a:pt x="2003" y="9159"/>
                </a:lnTo>
                <a:lnTo>
                  <a:pt x="1784" y="8988"/>
                </a:lnTo>
                <a:lnTo>
                  <a:pt x="1539" y="8768"/>
                </a:lnTo>
                <a:lnTo>
                  <a:pt x="1246" y="8402"/>
                </a:lnTo>
                <a:lnTo>
                  <a:pt x="1078" y="8185"/>
                </a:lnTo>
                <a:lnTo>
                  <a:pt x="1124" y="7840"/>
                </a:lnTo>
                <a:lnTo>
                  <a:pt x="1197" y="7473"/>
                </a:lnTo>
                <a:lnTo>
                  <a:pt x="1295" y="7132"/>
                </a:lnTo>
                <a:lnTo>
                  <a:pt x="1393" y="6790"/>
                </a:lnTo>
                <a:lnTo>
                  <a:pt x="1515" y="6448"/>
                </a:lnTo>
                <a:lnTo>
                  <a:pt x="1637" y="6106"/>
                </a:lnTo>
                <a:lnTo>
                  <a:pt x="1784" y="5788"/>
                </a:lnTo>
                <a:lnTo>
                  <a:pt x="1954" y="5471"/>
                </a:lnTo>
                <a:lnTo>
                  <a:pt x="2125" y="5153"/>
                </a:lnTo>
                <a:lnTo>
                  <a:pt x="2296" y="4860"/>
                </a:lnTo>
                <a:lnTo>
                  <a:pt x="2516" y="4567"/>
                </a:lnTo>
                <a:lnTo>
                  <a:pt x="2712" y="4298"/>
                </a:lnTo>
                <a:lnTo>
                  <a:pt x="3151" y="3737"/>
                </a:lnTo>
                <a:lnTo>
                  <a:pt x="3664" y="3248"/>
                </a:lnTo>
                <a:lnTo>
                  <a:pt x="4079" y="3248"/>
                </a:lnTo>
                <a:lnTo>
                  <a:pt x="4299" y="3297"/>
                </a:lnTo>
                <a:lnTo>
                  <a:pt x="4470" y="3346"/>
                </a:lnTo>
                <a:lnTo>
                  <a:pt x="4592" y="3419"/>
                </a:lnTo>
                <a:lnTo>
                  <a:pt x="4690" y="3493"/>
                </a:lnTo>
                <a:lnTo>
                  <a:pt x="4788" y="3517"/>
                </a:lnTo>
                <a:lnTo>
                  <a:pt x="4885" y="3493"/>
                </a:lnTo>
                <a:lnTo>
                  <a:pt x="4983" y="3419"/>
                </a:lnTo>
                <a:lnTo>
                  <a:pt x="5056" y="3346"/>
                </a:lnTo>
                <a:lnTo>
                  <a:pt x="5178" y="3297"/>
                </a:lnTo>
                <a:lnTo>
                  <a:pt x="5276" y="3248"/>
                </a:lnTo>
                <a:lnTo>
                  <a:pt x="5349" y="3248"/>
                </a:lnTo>
                <a:lnTo>
                  <a:pt x="5471" y="3199"/>
                </a:lnTo>
                <a:lnTo>
                  <a:pt x="5594" y="3126"/>
                </a:lnTo>
                <a:lnTo>
                  <a:pt x="5764" y="3004"/>
                </a:lnTo>
                <a:lnTo>
                  <a:pt x="5935" y="2858"/>
                </a:lnTo>
                <a:lnTo>
                  <a:pt x="6131" y="2711"/>
                </a:lnTo>
                <a:lnTo>
                  <a:pt x="6375" y="2589"/>
                </a:lnTo>
                <a:lnTo>
                  <a:pt x="6619" y="2516"/>
                </a:lnTo>
                <a:lnTo>
                  <a:pt x="6888" y="2467"/>
                </a:lnTo>
                <a:close/>
                <a:moveTo>
                  <a:pt x="9379" y="0"/>
                </a:moveTo>
                <a:lnTo>
                  <a:pt x="8891" y="24"/>
                </a:lnTo>
                <a:lnTo>
                  <a:pt x="8427" y="49"/>
                </a:lnTo>
                <a:lnTo>
                  <a:pt x="7963" y="122"/>
                </a:lnTo>
                <a:lnTo>
                  <a:pt x="7499" y="195"/>
                </a:lnTo>
                <a:lnTo>
                  <a:pt x="7034" y="293"/>
                </a:lnTo>
                <a:lnTo>
                  <a:pt x="6595" y="440"/>
                </a:lnTo>
                <a:lnTo>
                  <a:pt x="6155" y="586"/>
                </a:lnTo>
                <a:lnTo>
                  <a:pt x="5740" y="733"/>
                </a:lnTo>
                <a:lnTo>
                  <a:pt x="5325" y="928"/>
                </a:lnTo>
                <a:lnTo>
                  <a:pt x="4910" y="1148"/>
                </a:lnTo>
                <a:lnTo>
                  <a:pt x="4519" y="1368"/>
                </a:lnTo>
                <a:lnTo>
                  <a:pt x="4128" y="1612"/>
                </a:lnTo>
                <a:lnTo>
                  <a:pt x="3762" y="1881"/>
                </a:lnTo>
                <a:lnTo>
                  <a:pt x="3420" y="2149"/>
                </a:lnTo>
                <a:lnTo>
                  <a:pt x="3078" y="2442"/>
                </a:lnTo>
                <a:lnTo>
                  <a:pt x="2760" y="2760"/>
                </a:lnTo>
                <a:lnTo>
                  <a:pt x="2443" y="3077"/>
                </a:lnTo>
                <a:lnTo>
                  <a:pt x="2150" y="3419"/>
                </a:lnTo>
                <a:lnTo>
                  <a:pt x="1881" y="3761"/>
                </a:lnTo>
                <a:lnTo>
                  <a:pt x="1613" y="4128"/>
                </a:lnTo>
                <a:lnTo>
                  <a:pt x="1368" y="4518"/>
                </a:lnTo>
                <a:lnTo>
                  <a:pt x="1149" y="4909"/>
                </a:lnTo>
                <a:lnTo>
                  <a:pt x="929" y="5324"/>
                </a:lnTo>
                <a:lnTo>
                  <a:pt x="733" y="5739"/>
                </a:lnTo>
                <a:lnTo>
                  <a:pt x="587" y="6155"/>
                </a:lnTo>
                <a:lnTo>
                  <a:pt x="440" y="6594"/>
                </a:lnTo>
                <a:lnTo>
                  <a:pt x="294" y="7034"/>
                </a:lnTo>
                <a:lnTo>
                  <a:pt x="196" y="7498"/>
                </a:lnTo>
                <a:lnTo>
                  <a:pt x="123" y="7962"/>
                </a:lnTo>
                <a:lnTo>
                  <a:pt x="49" y="8426"/>
                </a:lnTo>
                <a:lnTo>
                  <a:pt x="25" y="8890"/>
                </a:lnTo>
                <a:lnTo>
                  <a:pt x="1" y="9378"/>
                </a:lnTo>
                <a:lnTo>
                  <a:pt x="25" y="9867"/>
                </a:lnTo>
                <a:lnTo>
                  <a:pt x="49" y="10331"/>
                </a:lnTo>
                <a:lnTo>
                  <a:pt x="123" y="10795"/>
                </a:lnTo>
                <a:lnTo>
                  <a:pt x="196" y="11259"/>
                </a:lnTo>
                <a:lnTo>
                  <a:pt x="294" y="11723"/>
                </a:lnTo>
                <a:lnTo>
                  <a:pt x="440" y="12163"/>
                </a:lnTo>
                <a:lnTo>
                  <a:pt x="587" y="12602"/>
                </a:lnTo>
                <a:lnTo>
                  <a:pt x="733" y="13018"/>
                </a:lnTo>
                <a:lnTo>
                  <a:pt x="929" y="13433"/>
                </a:lnTo>
                <a:lnTo>
                  <a:pt x="1149" y="13848"/>
                </a:lnTo>
                <a:lnTo>
                  <a:pt x="1368" y="14239"/>
                </a:lnTo>
                <a:lnTo>
                  <a:pt x="1613" y="14629"/>
                </a:lnTo>
                <a:lnTo>
                  <a:pt x="1881" y="14996"/>
                </a:lnTo>
                <a:lnTo>
                  <a:pt x="2150" y="15338"/>
                </a:lnTo>
                <a:lnTo>
                  <a:pt x="2443" y="15680"/>
                </a:lnTo>
                <a:lnTo>
                  <a:pt x="2760" y="15997"/>
                </a:lnTo>
                <a:lnTo>
                  <a:pt x="3078" y="16315"/>
                </a:lnTo>
                <a:lnTo>
                  <a:pt x="3420" y="16608"/>
                </a:lnTo>
                <a:lnTo>
                  <a:pt x="3762" y="16876"/>
                </a:lnTo>
                <a:lnTo>
                  <a:pt x="4128" y="17145"/>
                </a:lnTo>
                <a:lnTo>
                  <a:pt x="4519" y="17389"/>
                </a:lnTo>
                <a:lnTo>
                  <a:pt x="4910" y="17609"/>
                </a:lnTo>
                <a:lnTo>
                  <a:pt x="5325" y="17829"/>
                </a:lnTo>
                <a:lnTo>
                  <a:pt x="5740" y="18024"/>
                </a:lnTo>
                <a:lnTo>
                  <a:pt x="6155" y="18171"/>
                </a:lnTo>
                <a:lnTo>
                  <a:pt x="6595" y="18317"/>
                </a:lnTo>
                <a:lnTo>
                  <a:pt x="7034" y="18464"/>
                </a:lnTo>
                <a:lnTo>
                  <a:pt x="7499" y="18562"/>
                </a:lnTo>
                <a:lnTo>
                  <a:pt x="7963" y="18635"/>
                </a:lnTo>
                <a:lnTo>
                  <a:pt x="8427" y="18708"/>
                </a:lnTo>
                <a:lnTo>
                  <a:pt x="8891" y="18733"/>
                </a:lnTo>
                <a:lnTo>
                  <a:pt x="9379" y="18757"/>
                </a:lnTo>
                <a:lnTo>
                  <a:pt x="9868" y="18733"/>
                </a:lnTo>
                <a:lnTo>
                  <a:pt x="10332" y="18708"/>
                </a:lnTo>
                <a:lnTo>
                  <a:pt x="10796" y="18635"/>
                </a:lnTo>
                <a:lnTo>
                  <a:pt x="11260" y="18562"/>
                </a:lnTo>
                <a:lnTo>
                  <a:pt x="11724" y="18464"/>
                </a:lnTo>
                <a:lnTo>
                  <a:pt x="12163" y="18317"/>
                </a:lnTo>
                <a:lnTo>
                  <a:pt x="12603" y="18171"/>
                </a:lnTo>
                <a:lnTo>
                  <a:pt x="13018" y="18024"/>
                </a:lnTo>
                <a:lnTo>
                  <a:pt x="13433" y="17829"/>
                </a:lnTo>
                <a:lnTo>
                  <a:pt x="13848" y="17609"/>
                </a:lnTo>
                <a:lnTo>
                  <a:pt x="14239" y="17389"/>
                </a:lnTo>
                <a:lnTo>
                  <a:pt x="14630" y="17145"/>
                </a:lnTo>
                <a:lnTo>
                  <a:pt x="14996" y="16876"/>
                </a:lnTo>
                <a:lnTo>
                  <a:pt x="15338" y="16608"/>
                </a:lnTo>
                <a:lnTo>
                  <a:pt x="15680" y="16315"/>
                </a:lnTo>
                <a:lnTo>
                  <a:pt x="15998" y="15997"/>
                </a:lnTo>
                <a:lnTo>
                  <a:pt x="16315" y="15680"/>
                </a:lnTo>
                <a:lnTo>
                  <a:pt x="16608" y="15338"/>
                </a:lnTo>
                <a:lnTo>
                  <a:pt x="16877" y="14996"/>
                </a:lnTo>
                <a:lnTo>
                  <a:pt x="17146" y="14629"/>
                </a:lnTo>
                <a:lnTo>
                  <a:pt x="17390" y="14239"/>
                </a:lnTo>
                <a:lnTo>
                  <a:pt x="17610" y="13848"/>
                </a:lnTo>
                <a:lnTo>
                  <a:pt x="17829" y="13433"/>
                </a:lnTo>
                <a:lnTo>
                  <a:pt x="18025" y="13018"/>
                </a:lnTo>
                <a:lnTo>
                  <a:pt x="18171" y="12602"/>
                </a:lnTo>
                <a:lnTo>
                  <a:pt x="18318" y="12163"/>
                </a:lnTo>
                <a:lnTo>
                  <a:pt x="18464" y="11723"/>
                </a:lnTo>
                <a:lnTo>
                  <a:pt x="18562" y="11259"/>
                </a:lnTo>
                <a:lnTo>
                  <a:pt x="18635" y="10795"/>
                </a:lnTo>
                <a:lnTo>
                  <a:pt x="18709" y="10331"/>
                </a:lnTo>
                <a:lnTo>
                  <a:pt x="18733" y="9867"/>
                </a:lnTo>
                <a:lnTo>
                  <a:pt x="18758" y="9378"/>
                </a:lnTo>
                <a:lnTo>
                  <a:pt x="18733" y="8890"/>
                </a:lnTo>
                <a:lnTo>
                  <a:pt x="18709" y="8426"/>
                </a:lnTo>
                <a:lnTo>
                  <a:pt x="18635" y="7962"/>
                </a:lnTo>
                <a:lnTo>
                  <a:pt x="18562" y="7498"/>
                </a:lnTo>
                <a:lnTo>
                  <a:pt x="18464" y="7034"/>
                </a:lnTo>
                <a:lnTo>
                  <a:pt x="18318" y="6594"/>
                </a:lnTo>
                <a:lnTo>
                  <a:pt x="18171" y="6155"/>
                </a:lnTo>
                <a:lnTo>
                  <a:pt x="18025" y="5739"/>
                </a:lnTo>
                <a:lnTo>
                  <a:pt x="17829" y="5324"/>
                </a:lnTo>
                <a:lnTo>
                  <a:pt x="17610" y="4909"/>
                </a:lnTo>
                <a:lnTo>
                  <a:pt x="17390" y="4518"/>
                </a:lnTo>
                <a:lnTo>
                  <a:pt x="17146" y="4128"/>
                </a:lnTo>
                <a:lnTo>
                  <a:pt x="16877" y="3761"/>
                </a:lnTo>
                <a:lnTo>
                  <a:pt x="16608" y="3419"/>
                </a:lnTo>
                <a:lnTo>
                  <a:pt x="16315" y="3077"/>
                </a:lnTo>
                <a:lnTo>
                  <a:pt x="15998" y="2760"/>
                </a:lnTo>
                <a:lnTo>
                  <a:pt x="15680" y="2442"/>
                </a:lnTo>
                <a:lnTo>
                  <a:pt x="15338" y="2149"/>
                </a:lnTo>
                <a:lnTo>
                  <a:pt x="14996" y="1881"/>
                </a:lnTo>
                <a:lnTo>
                  <a:pt x="14630" y="1612"/>
                </a:lnTo>
                <a:lnTo>
                  <a:pt x="14239" y="1368"/>
                </a:lnTo>
                <a:lnTo>
                  <a:pt x="13848" y="1148"/>
                </a:lnTo>
                <a:lnTo>
                  <a:pt x="13433" y="928"/>
                </a:lnTo>
                <a:lnTo>
                  <a:pt x="13018" y="733"/>
                </a:lnTo>
                <a:lnTo>
                  <a:pt x="12603" y="586"/>
                </a:lnTo>
                <a:lnTo>
                  <a:pt x="12163" y="440"/>
                </a:lnTo>
                <a:lnTo>
                  <a:pt x="11724" y="293"/>
                </a:lnTo>
                <a:lnTo>
                  <a:pt x="11260" y="195"/>
                </a:lnTo>
                <a:lnTo>
                  <a:pt x="10796" y="122"/>
                </a:lnTo>
                <a:lnTo>
                  <a:pt x="10332" y="49"/>
                </a:lnTo>
                <a:lnTo>
                  <a:pt x="9868" y="24"/>
                </a:lnTo>
                <a:lnTo>
                  <a:pt x="9379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Прямоугольник 63"/>
          <p:cNvSpPr/>
          <p:nvPr/>
        </p:nvSpPr>
        <p:spPr>
          <a:xfrm>
            <a:off x="467544" y="123478"/>
            <a:ext cx="83529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cap="all" dirty="0" smtClean="0">
                <a:solidFill>
                  <a:schemeClr val="tx2"/>
                </a:solidFill>
                <a:latin typeface="Arial Narrow" pitchFamily="34" charset="0"/>
              </a:rPr>
              <a:t>Направленные уведомления </a:t>
            </a:r>
            <a:r>
              <a:rPr lang="ru-RU" b="1" cap="all" dirty="0">
                <a:solidFill>
                  <a:schemeClr val="tx2"/>
                </a:solidFill>
                <a:latin typeface="Arial Narrow" pitchFamily="34" charset="0"/>
              </a:rPr>
              <a:t>в разрезе субъектов предпринимательства</a:t>
            </a:r>
            <a:endParaRPr lang="ru-RU" altLang="zh-CN" b="1" dirty="0">
              <a:solidFill>
                <a:schemeClr val="tx2"/>
              </a:solidFill>
              <a:latin typeface="Arial Narrow" pitchFamily="34" charset="0"/>
            </a:endParaRPr>
          </a:p>
        </p:txBody>
      </p:sp>
      <p:pic>
        <p:nvPicPr>
          <p:cNvPr id="65" name="Рисунок 6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4224482"/>
            <a:ext cx="919019" cy="919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6623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0" y="843559"/>
            <a:ext cx="9252519" cy="4104455"/>
            <a:chOff x="78619" y="920679"/>
            <a:chExt cx="7880143" cy="3285671"/>
          </a:xfrm>
        </p:grpSpPr>
        <p:sp>
          <p:nvSpPr>
            <p:cNvPr id="22" name="椭圆 21"/>
            <p:cNvSpPr/>
            <p:nvPr/>
          </p:nvSpPr>
          <p:spPr>
            <a:xfrm>
              <a:off x="823256" y="2952082"/>
              <a:ext cx="1119844" cy="1104380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70000">
                  <a:schemeClr val="bg1"/>
                </a:gs>
                <a:gs pos="100000">
                  <a:schemeClr val="bg1">
                    <a:lumMod val="50000"/>
                    <a:alpha val="79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altLang="zh-CN" sz="36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gency FB" pitchFamily="34" charset="0"/>
                  <a:ea typeface="Arial Unicode MS" pitchFamily="34" charset="-122"/>
                  <a:cs typeface="Arial Unicode MS" pitchFamily="34" charset="-122"/>
                </a:rPr>
                <a:t>2017</a:t>
              </a:r>
              <a:endParaRPr lang="zh-CN" altLang="en-US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gency FB" pitchFamily="34" charset="0"/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7" name="椭圆 6"/>
            <p:cNvSpPr/>
            <p:nvPr/>
          </p:nvSpPr>
          <p:spPr>
            <a:xfrm>
              <a:off x="2719232" y="1093608"/>
              <a:ext cx="1040482" cy="1055871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70000">
                  <a:schemeClr val="bg1"/>
                </a:gs>
                <a:gs pos="100000">
                  <a:schemeClr val="bg1">
                    <a:lumMod val="50000"/>
                    <a:alpha val="79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altLang="zh-CN" sz="32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gency FB" pitchFamily="34" charset="0"/>
                  <a:ea typeface="Arial Unicode MS" pitchFamily="34" charset="-122"/>
                  <a:cs typeface="Arial Unicode MS" pitchFamily="34" charset="-122"/>
                </a:rPr>
                <a:t>2019</a:t>
              </a:r>
              <a:endParaRPr lang="zh-CN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gency FB" pitchFamily="34" charset="0"/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11" name="矩形 10"/>
            <p:cNvSpPr/>
            <p:nvPr/>
          </p:nvSpPr>
          <p:spPr>
            <a:xfrm>
              <a:off x="78619" y="2163047"/>
              <a:ext cx="3160855" cy="161788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9" name="矩形 18"/>
            <p:cNvSpPr/>
            <p:nvPr/>
          </p:nvSpPr>
          <p:spPr>
            <a:xfrm flipV="1">
              <a:off x="78619" y="2802194"/>
              <a:ext cx="1311879" cy="149887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1" name="同心圆 20"/>
            <p:cNvSpPr/>
            <p:nvPr/>
          </p:nvSpPr>
          <p:spPr>
            <a:xfrm rot="10800000">
              <a:off x="671269" y="2802194"/>
              <a:ext cx="1423818" cy="1404156"/>
            </a:xfrm>
            <a:prstGeom prst="donut">
              <a:avLst>
                <a:gd name="adj" fmla="val 13848"/>
              </a:avLst>
            </a:prstGeom>
            <a:gradFill>
              <a:gsLst>
                <a:gs pos="0">
                  <a:schemeClr val="accent6">
                    <a:lumMod val="100000"/>
                  </a:schemeClr>
                </a:gs>
                <a:gs pos="79000">
                  <a:schemeClr val="accent6">
                    <a:lumMod val="75000"/>
                  </a:schemeClr>
                </a:gs>
                <a:gs pos="80000">
                  <a:srgbClr val="FFC000"/>
                </a:gs>
                <a:gs pos="100000">
                  <a:srgbClr val="FFC000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grpSp>
          <p:nvGrpSpPr>
            <p:cNvPr id="24" name="组合 23"/>
            <p:cNvGrpSpPr/>
            <p:nvPr/>
          </p:nvGrpSpPr>
          <p:grpSpPr>
            <a:xfrm rot="10800000">
              <a:off x="4499993" y="2500001"/>
              <a:ext cx="1423818" cy="1404156"/>
              <a:chOff x="3347864" y="1268760"/>
              <a:chExt cx="1872208" cy="1872208"/>
            </a:xfrm>
            <a:gradFill>
              <a:gsLst>
                <a:gs pos="0">
                  <a:schemeClr val="accent6">
                    <a:lumMod val="100000"/>
                  </a:schemeClr>
                </a:gs>
                <a:gs pos="79000">
                  <a:schemeClr val="accent6">
                    <a:lumMod val="75000"/>
                  </a:schemeClr>
                </a:gs>
                <a:gs pos="80000">
                  <a:srgbClr val="FFC000"/>
                </a:gs>
                <a:gs pos="100000">
                  <a:srgbClr val="FFC000"/>
                </a:gs>
              </a:gsLst>
              <a:lin ang="5400000" scaled="0"/>
            </a:gradFill>
          </p:grpSpPr>
          <p:sp>
            <p:nvSpPr>
              <p:cNvPr id="25" name="同心圆 24"/>
              <p:cNvSpPr/>
              <p:nvPr/>
            </p:nvSpPr>
            <p:spPr>
              <a:xfrm>
                <a:off x="3347864" y="1268760"/>
                <a:ext cx="1872208" cy="1872208"/>
              </a:xfrm>
              <a:prstGeom prst="donut">
                <a:avLst>
                  <a:gd name="adj" fmla="val 13848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7" name="椭圆 26"/>
              <p:cNvSpPr/>
              <p:nvPr/>
            </p:nvSpPr>
            <p:spPr>
              <a:xfrm>
                <a:off x="3599892" y="1520788"/>
                <a:ext cx="1368152" cy="136815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4000" b="1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gency FB" pitchFamily="34" charset="0"/>
                    <a:ea typeface="Arial Unicode MS" pitchFamily="34" charset="-122"/>
                    <a:cs typeface="Arial Unicode MS" pitchFamily="34" charset="-122"/>
                  </a:rPr>
                  <a:t>02</a:t>
                </a:r>
                <a:endParaRPr lang="zh-CN" altLang="en-US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gency FB" pitchFamily="34" charset="0"/>
                  <a:ea typeface="Arial Unicode MS" pitchFamily="34" charset="-122"/>
                  <a:cs typeface="Arial Unicode MS" pitchFamily="34" charset="-122"/>
                </a:endParaRPr>
              </a:p>
            </p:txBody>
          </p:sp>
        </p:grpSp>
        <p:sp>
          <p:nvSpPr>
            <p:cNvPr id="29" name="矩形 28"/>
            <p:cNvSpPr/>
            <p:nvPr/>
          </p:nvSpPr>
          <p:spPr>
            <a:xfrm>
              <a:off x="78619" y="2500001"/>
              <a:ext cx="5145235" cy="162018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0" name="椭圆 29"/>
            <p:cNvSpPr/>
            <p:nvPr/>
          </p:nvSpPr>
          <p:spPr>
            <a:xfrm>
              <a:off x="4660697" y="2677071"/>
              <a:ext cx="1076528" cy="1061662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70000">
                  <a:schemeClr val="bg1"/>
                </a:gs>
                <a:gs pos="100000">
                  <a:schemeClr val="bg1">
                    <a:lumMod val="50000"/>
                    <a:alpha val="79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altLang="zh-CN" sz="32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gency FB" pitchFamily="34" charset="0"/>
                  <a:ea typeface="Arial Unicode MS" pitchFamily="34" charset="-122"/>
                  <a:cs typeface="Arial Unicode MS" pitchFamily="34" charset="-122"/>
                </a:rPr>
                <a:t>2018</a:t>
              </a:r>
              <a:endParaRPr lang="zh-CN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gency FB" pitchFamily="34" charset="0"/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10" name="同心圆 9"/>
            <p:cNvSpPr/>
            <p:nvPr/>
          </p:nvSpPr>
          <p:spPr>
            <a:xfrm>
              <a:off x="2527563" y="920679"/>
              <a:ext cx="1423818" cy="1404156"/>
            </a:xfrm>
            <a:prstGeom prst="donut">
              <a:avLst>
                <a:gd name="adj" fmla="val 13848"/>
              </a:avLst>
            </a:prstGeom>
            <a:gradFill>
              <a:gsLst>
                <a:gs pos="0">
                  <a:schemeClr val="accent6">
                    <a:lumMod val="100000"/>
                  </a:schemeClr>
                </a:gs>
                <a:gs pos="79000">
                  <a:schemeClr val="accent6">
                    <a:lumMod val="75000"/>
                  </a:schemeClr>
                </a:gs>
                <a:gs pos="80000">
                  <a:srgbClr val="FFC000"/>
                </a:gs>
                <a:gs pos="100000">
                  <a:srgbClr val="FFC000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2095087" y="2952082"/>
              <a:ext cx="3129566" cy="763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altLang="zh-CN" sz="2800" b="1" dirty="0" smtClean="0">
                  <a:solidFill>
                    <a:schemeClr val="tx2">
                      <a:lumMod val="75000"/>
                    </a:schemeClr>
                  </a:solidFill>
                  <a:latin typeface="Arial Narrow" pitchFamily="34" charset="0"/>
                </a:rPr>
                <a:t>      95 </a:t>
              </a:r>
              <a:r>
                <a:rPr lang="ru-RU" altLang="zh-CN" sz="2800" b="1" dirty="0">
                  <a:solidFill>
                    <a:schemeClr val="tx2">
                      <a:lumMod val="75000"/>
                    </a:schemeClr>
                  </a:solidFill>
                  <a:latin typeface="Arial Narrow" pitchFamily="34" charset="0"/>
                </a:rPr>
                <a:t>549 </a:t>
              </a:r>
              <a:endParaRPr lang="ru-RU" altLang="zh-CN" sz="28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endParaRPr>
            </a:p>
            <a:p>
              <a:r>
                <a:rPr lang="ru-RU" altLang="zh-CN" sz="2800" b="1" dirty="0" smtClean="0">
                  <a:solidFill>
                    <a:schemeClr val="tx2">
                      <a:lumMod val="75000"/>
                    </a:schemeClr>
                  </a:solidFill>
                  <a:latin typeface="Arial Narrow" pitchFamily="34" charset="0"/>
                </a:rPr>
                <a:t>уведомлений</a:t>
              </a:r>
              <a:endParaRPr lang="en-US" altLang="zh-CN" sz="2800" b="1" dirty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941081" y="2520281"/>
              <a:ext cx="2017681" cy="763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altLang="zh-CN" sz="2800" b="1" dirty="0" smtClean="0">
                  <a:solidFill>
                    <a:schemeClr val="tx2">
                      <a:lumMod val="75000"/>
                    </a:schemeClr>
                  </a:solidFill>
                  <a:latin typeface="Arial Narrow" pitchFamily="34" charset="0"/>
                </a:rPr>
                <a:t>      129 </a:t>
              </a:r>
              <a:r>
                <a:rPr lang="ru-RU" altLang="zh-CN" sz="2800" b="1" dirty="0">
                  <a:solidFill>
                    <a:schemeClr val="tx2">
                      <a:lumMod val="75000"/>
                    </a:schemeClr>
                  </a:solidFill>
                  <a:latin typeface="Arial Narrow" pitchFamily="34" charset="0"/>
                </a:rPr>
                <a:t>337 уведомлений</a:t>
              </a:r>
              <a:endParaRPr lang="en-US" altLang="zh-CN" sz="2800" b="1" dirty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082692" y="1115764"/>
              <a:ext cx="2232538" cy="763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altLang="zh-CN" sz="2800" b="1" dirty="0" smtClean="0">
                  <a:solidFill>
                    <a:schemeClr val="tx2"/>
                  </a:solidFill>
                  <a:latin typeface="Arial Narrow" pitchFamily="34" charset="0"/>
                </a:rPr>
                <a:t>      280 </a:t>
              </a:r>
              <a:r>
                <a:rPr lang="ru-RU" altLang="zh-CN" sz="2800" b="1" dirty="0">
                  <a:solidFill>
                    <a:schemeClr val="tx2"/>
                  </a:solidFill>
                  <a:latin typeface="Arial Narrow" pitchFamily="34" charset="0"/>
                </a:rPr>
                <a:t>750 уведомлений</a:t>
              </a:r>
              <a:endParaRPr lang="en-US" altLang="zh-CN" sz="2800" b="1" dirty="0">
                <a:solidFill>
                  <a:schemeClr val="tx2"/>
                </a:solidFill>
                <a:latin typeface="Arial Narrow" pitchFamily="34" charset="0"/>
              </a:endParaRPr>
            </a:p>
          </p:txBody>
        </p:sp>
      </p:grpSp>
      <p:sp>
        <p:nvSpPr>
          <p:cNvPr id="23" name="Заголовок 1"/>
          <p:cNvSpPr>
            <a:spLocks noGrp="1"/>
          </p:cNvSpPr>
          <p:nvPr>
            <p:ph type="title"/>
          </p:nvPr>
        </p:nvSpPr>
        <p:spPr>
          <a:xfrm>
            <a:off x="457199" y="128792"/>
            <a:ext cx="8229600" cy="529568"/>
          </a:xfrm>
        </p:spPr>
        <p:txBody>
          <a:bodyPr>
            <a:normAutofit/>
          </a:bodyPr>
          <a:lstStyle/>
          <a:p>
            <a:r>
              <a:rPr lang="ru-RU" sz="2000" b="1" cap="all" dirty="0" smtClean="0">
                <a:solidFill>
                  <a:schemeClr val="tx2"/>
                </a:solidFill>
                <a:latin typeface="Arial Narrow" pitchFamily="34" charset="0"/>
              </a:rPr>
              <a:t>НАПРАВЛЕННЫЕ УВЕДОМЛЕНИЯ </a:t>
            </a:r>
            <a:r>
              <a:rPr lang="ru-RU" sz="2000" b="1" cap="all" dirty="0">
                <a:solidFill>
                  <a:schemeClr val="tx2"/>
                </a:solidFill>
                <a:latin typeface="Arial Narrow" pitchFamily="34" charset="0"/>
              </a:rPr>
              <a:t>ЗА 3 ГОДА</a:t>
            </a:r>
            <a:endParaRPr lang="zh-CN" altLang="en-US" sz="2000" b="1" dirty="0">
              <a:solidFill>
                <a:schemeClr val="tx2"/>
              </a:solidFill>
              <a:latin typeface="Arial Narrow" pitchFamily="34" charset="0"/>
            </a:endParaRPr>
          </a:p>
        </p:txBody>
      </p:sp>
      <p:pic>
        <p:nvPicPr>
          <p:cNvPr id="26" name="Рисунок 2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2520" y="4232794"/>
            <a:ext cx="919019" cy="919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9564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Picture 3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67" r="7205" b="57679"/>
          <a:stretch/>
        </p:blipFill>
        <p:spPr bwMode="auto">
          <a:xfrm rot="15526571" flipV="1">
            <a:off x="4775123" y="4224763"/>
            <a:ext cx="2199539" cy="2398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6" name="Picture 3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67" r="7205" b="57679"/>
          <a:stretch/>
        </p:blipFill>
        <p:spPr bwMode="auto">
          <a:xfrm rot="15526571" flipV="1">
            <a:off x="4092280" y="2720219"/>
            <a:ext cx="4342763" cy="2398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5" name="Picture 3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67" r="7205" b="57679"/>
          <a:stretch/>
        </p:blipFill>
        <p:spPr bwMode="auto">
          <a:xfrm rot="15526571" flipV="1">
            <a:off x="5117063" y="2141786"/>
            <a:ext cx="3322170" cy="2398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4" name="Picture 3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67" r="7205" b="57679"/>
          <a:stretch/>
        </p:blipFill>
        <p:spPr bwMode="auto">
          <a:xfrm rot="15465765" flipH="1">
            <a:off x="173904" y="4133322"/>
            <a:ext cx="2321935" cy="2398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3" name="Picture 3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67" r="7205" b="57679"/>
          <a:stretch/>
        </p:blipFill>
        <p:spPr bwMode="auto">
          <a:xfrm rot="15465765" flipH="1">
            <a:off x="208623" y="3548273"/>
            <a:ext cx="3408669" cy="2398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2" name="Picture 3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67" r="7205" b="57679"/>
          <a:stretch/>
        </p:blipFill>
        <p:spPr bwMode="auto">
          <a:xfrm rot="15465765" flipH="1">
            <a:off x="234133" y="2931095"/>
            <a:ext cx="4367357" cy="2398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6" name="Picture 3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67" r="7205" b="57679"/>
          <a:stretch/>
        </p:blipFill>
        <p:spPr bwMode="auto">
          <a:xfrm rot="15526571" flipV="1">
            <a:off x="6115539" y="1560463"/>
            <a:ext cx="2314667" cy="2398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2" name="Picture 3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67" r="7205" b="57679"/>
          <a:stretch/>
        </p:blipFill>
        <p:spPr bwMode="auto">
          <a:xfrm rot="15465765" flipH="1">
            <a:off x="1876031" y="1088807"/>
            <a:ext cx="1520591" cy="2398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7" name="组合 46"/>
          <p:cNvGrpSpPr/>
          <p:nvPr/>
        </p:nvGrpSpPr>
        <p:grpSpPr>
          <a:xfrm>
            <a:off x="2628228" y="968594"/>
            <a:ext cx="4689697" cy="1197271"/>
            <a:chOff x="1933340" y="510706"/>
            <a:chExt cx="4689697" cy="1197271"/>
          </a:xfrm>
        </p:grpSpPr>
        <p:grpSp>
          <p:nvGrpSpPr>
            <p:cNvPr id="37" name="组合 36"/>
            <p:cNvGrpSpPr/>
            <p:nvPr/>
          </p:nvGrpSpPr>
          <p:grpSpPr>
            <a:xfrm>
              <a:off x="1933340" y="510706"/>
              <a:ext cx="297209" cy="1038921"/>
              <a:chOff x="1733243" y="794574"/>
              <a:chExt cx="497394" cy="1738686"/>
            </a:xfrm>
          </p:grpSpPr>
          <p:sp>
            <p:nvSpPr>
              <p:cNvPr id="34" name="平行四边形 33"/>
              <p:cNvSpPr/>
              <p:nvPr/>
            </p:nvSpPr>
            <p:spPr>
              <a:xfrm flipH="1">
                <a:off x="1743250" y="946114"/>
                <a:ext cx="487387" cy="1587146"/>
              </a:xfrm>
              <a:custGeom>
                <a:avLst/>
                <a:gdLst>
                  <a:gd name="connsiteX0" fmla="*/ 0 w 504056"/>
                  <a:gd name="connsiteY0" fmla="*/ 1656184 h 1656184"/>
                  <a:gd name="connsiteX1" fmla="*/ 357794 w 504056"/>
                  <a:gd name="connsiteY1" fmla="*/ 0 h 1656184"/>
                  <a:gd name="connsiteX2" fmla="*/ 504056 w 504056"/>
                  <a:gd name="connsiteY2" fmla="*/ 0 h 1656184"/>
                  <a:gd name="connsiteX3" fmla="*/ 146262 w 504056"/>
                  <a:gd name="connsiteY3" fmla="*/ 1656184 h 1656184"/>
                  <a:gd name="connsiteX4" fmla="*/ 0 w 504056"/>
                  <a:gd name="connsiteY4" fmla="*/ 1656184 h 1656184"/>
                  <a:gd name="connsiteX0" fmla="*/ 0 w 504056"/>
                  <a:gd name="connsiteY0" fmla="*/ 1656184 h 1656184"/>
                  <a:gd name="connsiteX1" fmla="*/ 357794 w 504056"/>
                  <a:gd name="connsiteY1" fmla="*/ 0 h 1656184"/>
                  <a:gd name="connsiteX2" fmla="*/ 504056 w 504056"/>
                  <a:gd name="connsiteY2" fmla="*/ 0 h 1656184"/>
                  <a:gd name="connsiteX3" fmla="*/ 146262 w 504056"/>
                  <a:gd name="connsiteY3" fmla="*/ 1656184 h 1656184"/>
                  <a:gd name="connsiteX4" fmla="*/ 0 w 504056"/>
                  <a:gd name="connsiteY4" fmla="*/ 1656184 h 1656184"/>
                  <a:gd name="connsiteX0" fmla="*/ 0 w 504056"/>
                  <a:gd name="connsiteY0" fmla="*/ 1656184 h 1656184"/>
                  <a:gd name="connsiteX1" fmla="*/ 357794 w 504056"/>
                  <a:gd name="connsiteY1" fmla="*/ 0 h 1656184"/>
                  <a:gd name="connsiteX2" fmla="*/ 504056 w 504056"/>
                  <a:gd name="connsiteY2" fmla="*/ 0 h 1656184"/>
                  <a:gd name="connsiteX3" fmla="*/ 146262 w 504056"/>
                  <a:gd name="connsiteY3" fmla="*/ 1656184 h 1656184"/>
                  <a:gd name="connsiteX4" fmla="*/ 0 w 504056"/>
                  <a:gd name="connsiteY4" fmla="*/ 1656184 h 1656184"/>
                  <a:gd name="connsiteX0" fmla="*/ 0 w 504056"/>
                  <a:gd name="connsiteY0" fmla="*/ 1656184 h 1656184"/>
                  <a:gd name="connsiteX1" fmla="*/ 326044 w 504056"/>
                  <a:gd name="connsiteY1" fmla="*/ 149225 h 1656184"/>
                  <a:gd name="connsiteX2" fmla="*/ 504056 w 504056"/>
                  <a:gd name="connsiteY2" fmla="*/ 0 h 1656184"/>
                  <a:gd name="connsiteX3" fmla="*/ 146262 w 504056"/>
                  <a:gd name="connsiteY3" fmla="*/ 1656184 h 1656184"/>
                  <a:gd name="connsiteX4" fmla="*/ 0 w 504056"/>
                  <a:gd name="connsiteY4" fmla="*/ 1656184 h 1656184"/>
                  <a:gd name="connsiteX0" fmla="*/ 0 w 504056"/>
                  <a:gd name="connsiteY0" fmla="*/ 1656184 h 1656184"/>
                  <a:gd name="connsiteX1" fmla="*/ 326044 w 504056"/>
                  <a:gd name="connsiteY1" fmla="*/ 149225 h 1656184"/>
                  <a:gd name="connsiteX2" fmla="*/ 504056 w 504056"/>
                  <a:gd name="connsiteY2" fmla="*/ 0 h 1656184"/>
                  <a:gd name="connsiteX3" fmla="*/ 146262 w 504056"/>
                  <a:gd name="connsiteY3" fmla="*/ 1656184 h 1656184"/>
                  <a:gd name="connsiteX4" fmla="*/ 0 w 504056"/>
                  <a:gd name="connsiteY4" fmla="*/ 1656184 h 1656184"/>
                  <a:gd name="connsiteX0" fmla="*/ 0 w 504056"/>
                  <a:gd name="connsiteY0" fmla="*/ 1656184 h 1656184"/>
                  <a:gd name="connsiteX1" fmla="*/ 326044 w 504056"/>
                  <a:gd name="connsiteY1" fmla="*/ 149225 h 1656184"/>
                  <a:gd name="connsiteX2" fmla="*/ 504056 w 504056"/>
                  <a:gd name="connsiteY2" fmla="*/ 0 h 1656184"/>
                  <a:gd name="connsiteX3" fmla="*/ 146262 w 504056"/>
                  <a:gd name="connsiteY3" fmla="*/ 1656184 h 1656184"/>
                  <a:gd name="connsiteX4" fmla="*/ 0 w 504056"/>
                  <a:gd name="connsiteY4" fmla="*/ 1656184 h 1656184"/>
                  <a:gd name="connsiteX0" fmla="*/ 0 w 504056"/>
                  <a:gd name="connsiteY0" fmla="*/ 1656184 h 1656184"/>
                  <a:gd name="connsiteX1" fmla="*/ 326044 w 504056"/>
                  <a:gd name="connsiteY1" fmla="*/ 149225 h 1656184"/>
                  <a:gd name="connsiteX2" fmla="*/ 504056 w 504056"/>
                  <a:gd name="connsiteY2" fmla="*/ 0 h 1656184"/>
                  <a:gd name="connsiteX3" fmla="*/ 158168 w 504056"/>
                  <a:gd name="connsiteY3" fmla="*/ 1575221 h 1656184"/>
                  <a:gd name="connsiteX4" fmla="*/ 0 w 504056"/>
                  <a:gd name="connsiteY4" fmla="*/ 1656184 h 1656184"/>
                  <a:gd name="connsiteX0" fmla="*/ 0 w 504056"/>
                  <a:gd name="connsiteY0" fmla="*/ 1656184 h 1656184"/>
                  <a:gd name="connsiteX1" fmla="*/ 326044 w 504056"/>
                  <a:gd name="connsiteY1" fmla="*/ 149225 h 1656184"/>
                  <a:gd name="connsiteX2" fmla="*/ 504056 w 504056"/>
                  <a:gd name="connsiteY2" fmla="*/ 0 h 1656184"/>
                  <a:gd name="connsiteX3" fmla="*/ 158168 w 504056"/>
                  <a:gd name="connsiteY3" fmla="*/ 1575221 h 1656184"/>
                  <a:gd name="connsiteX4" fmla="*/ 0 w 504056"/>
                  <a:gd name="connsiteY4" fmla="*/ 1656184 h 1656184"/>
                  <a:gd name="connsiteX0" fmla="*/ 0 w 504056"/>
                  <a:gd name="connsiteY0" fmla="*/ 1656184 h 1656184"/>
                  <a:gd name="connsiteX1" fmla="*/ 326044 w 504056"/>
                  <a:gd name="connsiteY1" fmla="*/ 149225 h 1656184"/>
                  <a:gd name="connsiteX2" fmla="*/ 504056 w 504056"/>
                  <a:gd name="connsiteY2" fmla="*/ 0 h 1656184"/>
                  <a:gd name="connsiteX3" fmla="*/ 158168 w 504056"/>
                  <a:gd name="connsiteY3" fmla="*/ 1575221 h 1656184"/>
                  <a:gd name="connsiteX4" fmla="*/ 0 w 504056"/>
                  <a:gd name="connsiteY4" fmla="*/ 1656184 h 1656184"/>
                  <a:gd name="connsiteX0" fmla="*/ 0 w 504056"/>
                  <a:gd name="connsiteY0" fmla="*/ 1656184 h 1656184"/>
                  <a:gd name="connsiteX1" fmla="*/ 326044 w 504056"/>
                  <a:gd name="connsiteY1" fmla="*/ 149225 h 1656184"/>
                  <a:gd name="connsiteX2" fmla="*/ 504056 w 504056"/>
                  <a:gd name="connsiteY2" fmla="*/ 0 h 1656184"/>
                  <a:gd name="connsiteX3" fmla="*/ 158168 w 504056"/>
                  <a:gd name="connsiteY3" fmla="*/ 1575221 h 1656184"/>
                  <a:gd name="connsiteX4" fmla="*/ 0 w 504056"/>
                  <a:gd name="connsiteY4" fmla="*/ 1656184 h 1656184"/>
                  <a:gd name="connsiteX0" fmla="*/ 0 w 504056"/>
                  <a:gd name="connsiteY0" fmla="*/ 1656184 h 1656184"/>
                  <a:gd name="connsiteX1" fmla="*/ 326044 w 504056"/>
                  <a:gd name="connsiteY1" fmla="*/ 149225 h 1656184"/>
                  <a:gd name="connsiteX2" fmla="*/ 504056 w 504056"/>
                  <a:gd name="connsiteY2" fmla="*/ 0 h 1656184"/>
                  <a:gd name="connsiteX3" fmla="*/ 158168 w 504056"/>
                  <a:gd name="connsiteY3" fmla="*/ 1575221 h 1656184"/>
                  <a:gd name="connsiteX4" fmla="*/ 0 w 504056"/>
                  <a:gd name="connsiteY4" fmla="*/ 1656184 h 1656184"/>
                  <a:gd name="connsiteX0" fmla="*/ 0 w 504056"/>
                  <a:gd name="connsiteY0" fmla="*/ 1656184 h 1656184"/>
                  <a:gd name="connsiteX1" fmla="*/ 326044 w 504056"/>
                  <a:gd name="connsiteY1" fmla="*/ 149225 h 1656184"/>
                  <a:gd name="connsiteX2" fmla="*/ 504056 w 504056"/>
                  <a:gd name="connsiteY2" fmla="*/ 0 h 1656184"/>
                  <a:gd name="connsiteX3" fmla="*/ 158168 w 504056"/>
                  <a:gd name="connsiteY3" fmla="*/ 1575221 h 1656184"/>
                  <a:gd name="connsiteX4" fmla="*/ 0 w 504056"/>
                  <a:gd name="connsiteY4" fmla="*/ 1656184 h 1656184"/>
                  <a:gd name="connsiteX0" fmla="*/ 0 w 487387"/>
                  <a:gd name="connsiteY0" fmla="*/ 1587128 h 1587128"/>
                  <a:gd name="connsiteX1" fmla="*/ 326044 w 487387"/>
                  <a:gd name="connsiteY1" fmla="*/ 80169 h 1587128"/>
                  <a:gd name="connsiteX2" fmla="*/ 487387 w 487387"/>
                  <a:gd name="connsiteY2" fmla="*/ 0 h 1587128"/>
                  <a:gd name="connsiteX3" fmla="*/ 158168 w 487387"/>
                  <a:gd name="connsiteY3" fmla="*/ 1506165 h 1587128"/>
                  <a:gd name="connsiteX4" fmla="*/ 0 w 487387"/>
                  <a:gd name="connsiteY4" fmla="*/ 1587128 h 1587128"/>
                  <a:gd name="connsiteX0" fmla="*/ 0 w 487387"/>
                  <a:gd name="connsiteY0" fmla="*/ 1587146 h 1587146"/>
                  <a:gd name="connsiteX1" fmla="*/ 326044 w 487387"/>
                  <a:gd name="connsiteY1" fmla="*/ 80187 h 1587146"/>
                  <a:gd name="connsiteX2" fmla="*/ 487387 w 487387"/>
                  <a:gd name="connsiteY2" fmla="*/ 18 h 1587146"/>
                  <a:gd name="connsiteX3" fmla="*/ 158168 w 487387"/>
                  <a:gd name="connsiteY3" fmla="*/ 1506183 h 1587146"/>
                  <a:gd name="connsiteX4" fmla="*/ 0 w 487387"/>
                  <a:gd name="connsiteY4" fmla="*/ 1587146 h 15871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87387" h="1587146">
                    <a:moveTo>
                      <a:pt x="0" y="1587146"/>
                    </a:moveTo>
                    <a:lnTo>
                      <a:pt x="326044" y="80187"/>
                    </a:lnTo>
                    <a:cubicBezTo>
                      <a:pt x="431948" y="101618"/>
                      <a:pt x="448952" y="-1569"/>
                      <a:pt x="487387" y="18"/>
                    </a:cubicBezTo>
                    <a:lnTo>
                      <a:pt x="158168" y="1506183"/>
                    </a:lnTo>
                    <a:cubicBezTo>
                      <a:pt x="114970" y="1564127"/>
                      <a:pt x="71773" y="1583970"/>
                      <a:pt x="0" y="1587146"/>
                    </a:cubicBezTo>
                    <a:close/>
                  </a:path>
                </a:pathLst>
              </a:custGeom>
              <a:gradFill>
                <a:gsLst>
                  <a:gs pos="52000">
                    <a:srgbClr val="F28A87"/>
                  </a:gs>
                  <a:gs pos="46000">
                    <a:srgbClr val="881300"/>
                  </a:gs>
                  <a:gs pos="62000">
                    <a:srgbClr val="EF9A93"/>
                  </a:gs>
                </a:gsLst>
                <a:lin ang="780000" scaled="0"/>
              </a:gra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5" name="弦形 34"/>
              <p:cNvSpPr/>
              <p:nvPr/>
            </p:nvSpPr>
            <p:spPr>
              <a:xfrm rot="1800000">
                <a:off x="1733243" y="794574"/>
                <a:ext cx="288051" cy="248795"/>
              </a:xfrm>
              <a:prstGeom prst="chord">
                <a:avLst>
                  <a:gd name="adj1" fmla="val 2700000"/>
                  <a:gd name="adj2" fmla="val 13906918"/>
                </a:avLst>
              </a:prstGeom>
              <a:solidFill>
                <a:srgbClr val="7E07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36" name="平行四边形 35"/>
            <p:cNvSpPr/>
            <p:nvPr/>
          </p:nvSpPr>
          <p:spPr>
            <a:xfrm rot="10800000" flipH="1">
              <a:off x="2033416" y="669057"/>
              <a:ext cx="4503561" cy="879264"/>
            </a:xfrm>
            <a:prstGeom prst="parallelogram">
              <a:avLst>
                <a:gd name="adj" fmla="val 21620"/>
              </a:avLst>
            </a:prstGeom>
            <a:gradFill>
              <a:gsLst>
                <a:gs pos="87000">
                  <a:srgbClr val="F55C4E"/>
                </a:gs>
                <a:gs pos="11000">
                  <a:srgbClr val="F55C4E"/>
                </a:gs>
                <a:gs pos="100000">
                  <a:srgbClr val="880A00"/>
                </a:gs>
                <a:gs pos="0">
                  <a:srgbClr val="881300"/>
                </a:gs>
              </a:gsLst>
              <a:lin ang="78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38" name="组合 37"/>
            <p:cNvGrpSpPr/>
            <p:nvPr/>
          </p:nvGrpSpPr>
          <p:grpSpPr>
            <a:xfrm rot="10800000">
              <a:off x="6325828" y="669056"/>
              <a:ext cx="297209" cy="1038921"/>
              <a:chOff x="1733243" y="794574"/>
              <a:chExt cx="497394" cy="1738686"/>
            </a:xfrm>
          </p:grpSpPr>
          <p:sp>
            <p:nvSpPr>
              <p:cNvPr id="39" name="平行四边形 33"/>
              <p:cNvSpPr/>
              <p:nvPr/>
            </p:nvSpPr>
            <p:spPr>
              <a:xfrm flipH="1">
                <a:off x="1743250" y="946114"/>
                <a:ext cx="487387" cy="1587146"/>
              </a:xfrm>
              <a:custGeom>
                <a:avLst/>
                <a:gdLst>
                  <a:gd name="connsiteX0" fmla="*/ 0 w 504056"/>
                  <a:gd name="connsiteY0" fmla="*/ 1656184 h 1656184"/>
                  <a:gd name="connsiteX1" fmla="*/ 357794 w 504056"/>
                  <a:gd name="connsiteY1" fmla="*/ 0 h 1656184"/>
                  <a:gd name="connsiteX2" fmla="*/ 504056 w 504056"/>
                  <a:gd name="connsiteY2" fmla="*/ 0 h 1656184"/>
                  <a:gd name="connsiteX3" fmla="*/ 146262 w 504056"/>
                  <a:gd name="connsiteY3" fmla="*/ 1656184 h 1656184"/>
                  <a:gd name="connsiteX4" fmla="*/ 0 w 504056"/>
                  <a:gd name="connsiteY4" fmla="*/ 1656184 h 1656184"/>
                  <a:gd name="connsiteX0" fmla="*/ 0 w 504056"/>
                  <a:gd name="connsiteY0" fmla="*/ 1656184 h 1656184"/>
                  <a:gd name="connsiteX1" fmla="*/ 357794 w 504056"/>
                  <a:gd name="connsiteY1" fmla="*/ 0 h 1656184"/>
                  <a:gd name="connsiteX2" fmla="*/ 504056 w 504056"/>
                  <a:gd name="connsiteY2" fmla="*/ 0 h 1656184"/>
                  <a:gd name="connsiteX3" fmla="*/ 146262 w 504056"/>
                  <a:gd name="connsiteY3" fmla="*/ 1656184 h 1656184"/>
                  <a:gd name="connsiteX4" fmla="*/ 0 w 504056"/>
                  <a:gd name="connsiteY4" fmla="*/ 1656184 h 1656184"/>
                  <a:gd name="connsiteX0" fmla="*/ 0 w 504056"/>
                  <a:gd name="connsiteY0" fmla="*/ 1656184 h 1656184"/>
                  <a:gd name="connsiteX1" fmla="*/ 357794 w 504056"/>
                  <a:gd name="connsiteY1" fmla="*/ 0 h 1656184"/>
                  <a:gd name="connsiteX2" fmla="*/ 504056 w 504056"/>
                  <a:gd name="connsiteY2" fmla="*/ 0 h 1656184"/>
                  <a:gd name="connsiteX3" fmla="*/ 146262 w 504056"/>
                  <a:gd name="connsiteY3" fmla="*/ 1656184 h 1656184"/>
                  <a:gd name="connsiteX4" fmla="*/ 0 w 504056"/>
                  <a:gd name="connsiteY4" fmla="*/ 1656184 h 1656184"/>
                  <a:gd name="connsiteX0" fmla="*/ 0 w 504056"/>
                  <a:gd name="connsiteY0" fmla="*/ 1656184 h 1656184"/>
                  <a:gd name="connsiteX1" fmla="*/ 326044 w 504056"/>
                  <a:gd name="connsiteY1" fmla="*/ 149225 h 1656184"/>
                  <a:gd name="connsiteX2" fmla="*/ 504056 w 504056"/>
                  <a:gd name="connsiteY2" fmla="*/ 0 h 1656184"/>
                  <a:gd name="connsiteX3" fmla="*/ 146262 w 504056"/>
                  <a:gd name="connsiteY3" fmla="*/ 1656184 h 1656184"/>
                  <a:gd name="connsiteX4" fmla="*/ 0 w 504056"/>
                  <a:gd name="connsiteY4" fmla="*/ 1656184 h 1656184"/>
                  <a:gd name="connsiteX0" fmla="*/ 0 w 504056"/>
                  <a:gd name="connsiteY0" fmla="*/ 1656184 h 1656184"/>
                  <a:gd name="connsiteX1" fmla="*/ 326044 w 504056"/>
                  <a:gd name="connsiteY1" fmla="*/ 149225 h 1656184"/>
                  <a:gd name="connsiteX2" fmla="*/ 504056 w 504056"/>
                  <a:gd name="connsiteY2" fmla="*/ 0 h 1656184"/>
                  <a:gd name="connsiteX3" fmla="*/ 146262 w 504056"/>
                  <a:gd name="connsiteY3" fmla="*/ 1656184 h 1656184"/>
                  <a:gd name="connsiteX4" fmla="*/ 0 w 504056"/>
                  <a:gd name="connsiteY4" fmla="*/ 1656184 h 1656184"/>
                  <a:gd name="connsiteX0" fmla="*/ 0 w 504056"/>
                  <a:gd name="connsiteY0" fmla="*/ 1656184 h 1656184"/>
                  <a:gd name="connsiteX1" fmla="*/ 326044 w 504056"/>
                  <a:gd name="connsiteY1" fmla="*/ 149225 h 1656184"/>
                  <a:gd name="connsiteX2" fmla="*/ 504056 w 504056"/>
                  <a:gd name="connsiteY2" fmla="*/ 0 h 1656184"/>
                  <a:gd name="connsiteX3" fmla="*/ 146262 w 504056"/>
                  <a:gd name="connsiteY3" fmla="*/ 1656184 h 1656184"/>
                  <a:gd name="connsiteX4" fmla="*/ 0 w 504056"/>
                  <a:gd name="connsiteY4" fmla="*/ 1656184 h 1656184"/>
                  <a:gd name="connsiteX0" fmla="*/ 0 w 504056"/>
                  <a:gd name="connsiteY0" fmla="*/ 1656184 h 1656184"/>
                  <a:gd name="connsiteX1" fmla="*/ 326044 w 504056"/>
                  <a:gd name="connsiteY1" fmla="*/ 149225 h 1656184"/>
                  <a:gd name="connsiteX2" fmla="*/ 504056 w 504056"/>
                  <a:gd name="connsiteY2" fmla="*/ 0 h 1656184"/>
                  <a:gd name="connsiteX3" fmla="*/ 158168 w 504056"/>
                  <a:gd name="connsiteY3" fmla="*/ 1575221 h 1656184"/>
                  <a:gd name="connsiteX4" fmla="*/ 0 w 504056"/>
                  <a:gd name="connsiteY4" fmla="*/ 1656184 h 1656184"/>
                  <a:gd name="connsiteX0" fmla="*/ 0 w 504056"/>
                  <a:gd name="connsiteY0" fmla="*/ 1656184 h 1656184"/>
                  <a:gd name="connsiteX1" fmla="*/ 326044 w 504056"/>
                  <a:gd name="connsiteY1" fmla="*/ 149225 h 1656184"/>
                  <a:gd name="connsiteX2" fmla="*/ 504056 w 504056"/>
                  <a:gd name="connsiteY2" fmla="*/ 0 h 1656184"/>
                  <a:gd name="connsiteX3" fmla="*/ 158168 w 504056"/>
                  <a:gd name="connsiteY3" fmla="*/ 1575221 h 1656184"/>
                  <a:gd name="connsiteX4" fmla="*/ 0 w 504056"/>
                  <a:gd name="connsiteY4" fmla="*/ 1656184 h 1656184"/>
                  <a:gd name="connsiteX0" fmla="*/ 0 w 504056"/>
                  <a:gd name="connsiteY0" fmla="*/ 1656184 h 1656184"/>
                  <a:gd name="connsiteX1" fmla="*/ 326044 w 504056"/>
                  <a:gd name="connsiteY1" fmla="*/ 149225 h 1656184"/>
                  <a:gd name="connsiteX2" fmla="*/ 504056 w 504056"/>
                  <a:gd name="connsiteY2" fmla="*/ 0 h 1656184"/>
                  <a:gd name="connsiteX3" fmla="*/ 158168 w 504056"/>
                  <a:gd name="connsiteY3" fmla="*/ 1575221 h 1656184"/>
                  <a:gd name="connsiteX4" fmla="*/ 0 w 504056"/>
                  <a:gd name="connsiteY4" fmla="*/ 1656184 h 1656184"/>
                  <a:gd name="connsiteX0" fmla="*/ 0 w 504056"/>
                  <a:gd name="connsiteY0" fmla="*/ 1656184 h 1656184"/>
                  <a:gd name="connsiteX1" fmla="*/ 326044 w 504056"/>
                  <a:gd name="connsiteY1" fmla="*/ 149225 h 1656184"/>
                  <a:gd name="connsiteX2" fmla="*/ 504056 w 504056"/>
                  <a:gd name="connsiteY2" fmla="*/ 0 h 1656184"/>
                  <a:gd name="connsiteX3" fmla="*/ 158168 w 504056"/>
                  <a:gd name="connsiteY3" fmla="*/ 1575221 h 1656184"/>
                  <a:gd name="connsiteX4" fmla="*/ 0 w 504056"/>
                  <a:gd name="connsiteY4" fmla="*/ 1656184 h 1656184"/>
                  <a:gd name="connsiteX0" fmla="*/ 0 w 504056"/>
                  <a:gd name="connsiteY0" fmla="*/ 1656184 h 1656184"/>
                  <a:gd name="connsiteX1" fmla="*/ 326044 w 504056"/>
                  <a:gd name="connsiteY1" fmla="*/ 149225 h 1656184"/>
                  <a:gd name="connsiteX2" fmla="*/ 504056 w 504056"/>
                  <a:gd name="connsiteY2" fmla="*/ 0 h 1656184"/>
                  <a:gd name="connsiteX3" fmla="*/ 158168 w 504056"/>
                  <a:gd name="connsiteY3" fmla="*/ 1575221 h 1656184"/>
                  <a:gd name="connsiteX4" fmla="*/ 0 w 504056"/>
                  <a:gd name="connsiteY4" fmla="*/ 1656184 h 1656184"/>
                  <a:gd name="connsiteX0" fmla="*/ 0 w 504056"/>
                  <a:gd name="connsiteY0" fmla="*/ 1656184 h 1656184"/>
                  <a:gd name="connsiteX1" fmla="*/ 326044 w 504056"/>
                  <a:gd name="connsiteY1" fmla="*/ 149225 h 1656184"/>
                  <a:gd name="connsiteX2" fmla="*/ 504056 w 504056"/>
                  <a:gd name="connsiteY2" fmla="*/ 0 h 1656184"/>
                  <a:gd name="connsiteX3" fmla="*/ 158168 w 504056"/>
                  <a:gd name="connsiteY3" fmla="*/ 1575221 h 1656184"/>
                  <a:gd name="connsiteX4" fmla="*/ 0 w 504056"/>
                  <a:gd name="connsiteY4" fmla="*/ 1656184 h 1656184"/>
                  <a:gd name="connsiteX0" fmla="*/ 0 w 487387"/>
                  <a:gd name="connsiteY0" fmla="*/ 1587128 h 1587128"/>
                  <a:gd name="connsiteX1" fmla="*/ 326044 w 487387"/>
                  <a:gd name="connsiteY1" fmla="*/ 80169 h 1587128"/>
                  <a:gd name="connsiteX2" fmla="*/ 487387 w 487387"/>
                  <a:gd name="connsiteY2" fmla="*/ 0 h 1587128"/>
                  <a:gd name="connsiteX3" fmla="*/ 158168 w 487387"/>
                  <a:gd name="connsiteY3" fmla="*/ 1506165 h 1587128"/>
                  <a:gd name="connsiteX4" fmla="*/ 0 w 487387"/>
                  <a:gd name="connsiteY4" fmla="*/ 1587128 h 1587128"/>
                  <a:gd name="connsiteX0" fmla="*/ 0 w 487387"/>
                  <a:gd name="connsiteY0" fmla="*/ 1587146 h 1587146"/>
                  <a:gd name="connsiteX1" fmla="*/ 326044 w 487387"/>
                  <a:gd name="connsiteY1" fmla="*/ 80187 h 1587146"/>
                  <a:gd name="connsiteX2" fmla="*/ 487387 w 487387"/>
                  <a:gd name="connsiteY2" fmla="*/ 18 h 1587146"/>
                  <a:gd name="connsiteX3" fmla="*/ 158168 w 487387"/>
                  <a:gd name="connsiteY3" fmla="*/ 1506183 h 1587146"/>
                  <a:gd name="connsiteX4" fmla="*/ 0 w 487387"/>
                  <a:gd name="connsiteY4" fmla="*/ 1587146 h 15871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87387" h="1587146">
                    <a:moveTo>
                      <a:pt x="0" y="1587146"/>
                    </a:moveTo>
                    <a:lnTo>
                      <a:pt x="326044" y="80187"/>
                    </a:lnTo>
                    <a:cubicBezTo>
                      <a:pt x="431948" y="101618"/>
                      <a:pt x="448952" y="-1569"/>
                      <a:pt x="487387" y="18"/>
                    </a:cubicBezTo>
                    <a:lnTo>
                      <a:pt x="158168" y="1506183"/>
                    </a:lnTo>
                    <a:cubicBezTo>
                      <a:pt x="114970" y="1564127"/>
                      <a:pt x="71773" y="1583970"/>
                      <a:pt x="0" y="1587146"/>
                    </a:cubicBezTo>
                    <a:close/>
                  </a:path>
                </a:pathLst>
              </a:custGeom>
              <a:gradFill>
                <a:gsLst>
                  <a:gs pos="52000">
                    <a:srgbClr val="F28A87"/>
                  </a:gs>
                  <a:gs pos="46000">
                    <a:srgbClr val="881300"/>
                  </a:gs>
                  <a:gs pos="62000">
                    <a:srgbClr val="EF9A93"/>
                  </a:gs>
                </a:gsLst>
                <a:lin ang="780000" scaled="0"/>
              </a:gra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0" name="弦形 39"/>
              <p:cNvSpPr/>
              <p:nvPr/>
            </p:nvSpPr>
            <p:spPr>
              <a:xfrm rot="1800000">
                <a:off x="1733243" y="794574"/>
                <a:ext cx="288051" cy="248795"/>
              </a:xfrm>
              <a:prstGeom prst="chord">
                <a:avLst>
                  <a:gd name="adj1" fmla="val 2700000"/>
                  <a:gd name="adj2" fmla="val 13906918"/>
                </a:avLst>
              </a:prstGeom>
              <a:solidFill>
                <a:srgbClr val="7E07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sp>
        <p:nvSpPr>
          <p:cNvPr id="54" name="平行四边形 33"/>
          <p:cNvSpPr/>
          <p:nvPr/>
        </p:nvSpPr>
        <p:spPr>
          <a:xfrm flipH="1">
            <a:off x="2207852" y="1927453"/>
            <a:ext cx="291229" cy="948371"/>
          </a:xfrm>
          <a:custGeom>
            <a:avLst/>
            <a:gdLst>
              <a:gd name="connsiteX0" fmla="*/ 0 w 504056"/>
              <a:gd name="connsiteY0" fmla="*/ 1656184 h 1656184"/>
              <a:gd name="connsiteX1" fmla="*/ 357794 w 504056"/>
              <a:gd name="connsiteY1" fmla="*/ 0 h 1656184"/>
              <a:gd name="connsiteX2" fmla="*/ 504056 w 504056"/>
              <a:gd name="connsiteY2" fmla="*/ 0 h 1656184"/>
              <a:gd name="connsiteX3" fmla="*/ 146262 w 504056"/>
              <a:gd name="connsiteY3" fmla="*/ 1656184 h 1656184"/>
              <a:gd name="connsiteX4" fmla="*/ 0 w 504056"/>
              <a:gd name="connsiteY4" fmla="*/ 1656184 h 1656184"/>
              <a:gd name="connsiteX0" fmla="*/ 0 w 504056"/>
              <a:gd name="connsiteY0" fmla="*/ 1656184 h 1656184"/>
              <a:gd name="connsiteX1" fmla="*/ 357794 w 504056"/>
              <a:gd name="connsiteY1" fmla="*/ 0 h 1656184"/>
              <a:gd name="connsiteX2" fmla="*/ 504056 w 504056"/>
              <a:gd name="connsiteY2" fmla="*/ 0 h 1656184"/>
              <a:gd name="connsiteX3" fmla="*/ 146262 w 504056"/>
              <a:gd name="connsiteY3" fmla="*/ 1656184 h 1656184"/>
              <a:gd name="connsiteX4" fmla="*/ 0 w 504056"/>
              <a:gd name="connsiteY4" fmla="*/ 1656184 h 1656184"/>
              <a:gd name="connsiteX0" fmla="*/ 0 w 504056"/>
              <a:gd name="connsiteY0" fmla="*/ 1656184 h 1656184"/>
              <a:gd name="connsiteX1" fmla="*/ 357794 w 504056"/>
              <a:gd name="connsiteY1" fmla="*/ 0 h 1656184"/>
              <a:gd name="connsiteX2" fmla="*/ 504056 w 504056"/>
              <a:gd name="connsiteY2" fmla="*/ 0 h 1656184"/>
              <a:gd name="connsiteX3" fmla="*/ 146262 w 504056"/>
              <a:gd name="connsiteY3" fmla="*/ 1656184 h 1656184"/>
              <a:gd name="connsiteX4" fmla="*/ 0 w 504056"/>
              <a:gd name="connsiteY4" fmla="*/ 1656184 h 1656184"/>
              <a:gd name="connsiteX0" fmla="*/ 0 w 504056"/>
              <a:gd name="connsiteY0" fmla="*/ 1656184 h 1656184"/>
              <a:gd name="connsiteX1" fmla="*/ 326044 w 504056"/>
              <a:gd name="connsiteY1" fmla="*/ 149225 h 1656184"/>
              <a:gd name="connsiteX2" fmla="*/ 504056 w 504056"/>
              <a:gd name="connsiteY2" fmla="*/ 0 h 1656184"/>
              <a:gd name="connsiteX3" fmla="*/ 146262 w 504056"/>
              <a:gd name="connsiteY3" fmla="*/ 1656184 h 1656184"/>
              <a:gd name="connsiteX4" fmla="*/ 0 w 504056"/>
              <a:gd name="connsiteY4" fmla="*/ 1656184 h 1656184"/>
              <a:gd name="connsiteX0" fmla="*/ 0 w 504056"/>
              <a:gd name="connsiteY0" fmla="*/ 1656184 h 1656184"/>
              <a:gd name="connsiteX1" fmla="*/ 326044 w 504056"/>
              <a:gd name="connsiteY1" fmla="*/ 149225 h 1656184"/>
              <a:gd name="connsiteX2" fmla="*/ 504056 w 504056"/>
              <a:gd name="connsiteY2" fmla="*/ 0 h 1656184"/>
              <a:gd name="connsiteX3" fmla="*/ 146262 w 504056"/>
              <a:gd name="connsiteY3" fmla="*/ 1656184 h 1656184"/>
              <a:gd name="connsiteX4" fmla="*/ 0 w 504056"/>
              <a:gd name="connsiteY4" fmla="*/ 1656184 h 1656184"/>
              <a:gd name="connsiteX0" fmla="*/ 0 w 504056"/>
              <a:gd name="connsiteY0" fmla="*/ 1656184 h 1656184"/>
              <a:gd name="connsiteX1" fmla="*/ 326044 w 504056"/>
              <a:gd name="connsiteY1" fmla="*/ 149225 h 1656184"/>
              <a:gd name="connsiteX2" fmla="*/ 504056 w 504056"/>
              <a:gd name="connsiteY2" fmla="*/ 0 h 1656184"/>
              <a:gd name="connsiteX3" fmla="*/ 146262 w 504056"/>
              <a:gd name="connsiteY3" fmla="*/ 1656184 h 1656184"/>
              <a:gd name="connsiteX4" fmla="*/ 0 w 504056"/>
              <a:gd name="connsiteY4" fmla="*/ 1656184 h 1656184"/>
              <a:gd name="connsiteX0" fmla="*/ 0 w 504056"/>
              <a:gd name="connsiteY0" fmla="*/ 1656184 h 1656184"/>
              <a:gd name="connsiteX1" fmla="*/ 326044 w 504056"/>
              <a:gd name="connsiteY1" fmla="*/ 149225 h 1656184"/>
              <a:gd name="connsiteX2" fmla="*/ 504056 w 504056"/>
              <a:gd name="connsiteY2" fmla="*/ 0 h 1656184"/>
              <a:gd name="connsiteX3" fmla="*/ 158168 w 504056"/>
              <a:gd name="connsiteY3" fmla="*/ 1575221 h 1656184"/>
              <a:gd name="connsiteX4" fmla="*/ 0 w 504056"/>
              <a:gd name="connsiteY4" fmla="*/ 1656184 h 1656184"/>
              <a:gd name="connsiteX0" fmla="*/ 0 w 504056"/>
              <a:gd name="connsiteY0" fmla="*/ 1656184 h 1656184"/>
              <a:gd name="connsiteX1" fmla="*/ 326044 w 504056"/>
              <a:gd name="connsiteY1" fmla="*/ 149225 h 1656184"/>
              <a:gd name="connsiteX2" fmla="*/ 504056 w 504056"/>
              <a:gd name="connsiteY2" fmla="*/ 0 h 1656184"/>
              <a:gd name="connsiteX3" fmla="*/ 158168 w 504056"/>
              <a:gd name="connsiteY3" fmla="*/ 1575221 h 1656184"/>
              <a:gd name="connsiteX4" fmla="*/ 0 w 504056"/>
              <a:gd name="connsiteY4" fmla="*/ 1656184 h 1656184"/>
              <a:gd name="connsiteX0" fmla="*/ 0 w 504056"/>
              <a:gd name="connsiteY0" fmla="*/ 1656184 h 1656184"/>
              <a:gd name="connsiteX1" fmla="*/ 326044 w 504056"/>
              <a:gd name="connsiteY1" fmla="*/ 149225 h 1656184"/>
              <a:gd name="connsiteX2" fmla="*/ 504056 w 504056"/>
              <a:gd name="connsiteY2" fmla="*/ 0 h 1656184"/>
              <a:gd name="connsiteX3" fmla="*/ 158168 w 504056"/>
              <a:gd name="connsiteY3" fmla="*/ 1575221 h 1656184"/>
              <a:gd name="connsiteX4" fmla="*/ 0 w 504056"/>
              <a:gd name="connsiteY4" fmla="*/ 1656184 h 1656184"/>
              <a:gd name="connsiteX0" fmla="*/ 0 w 504056"/>
              <a:gd name="connsiteY0" fmla="*/ 1656184 h 1656184"/>
              <a:gd name="connsiteX1" fmla="*/ 326044 w 504056"/>
              <a:gd name="connsiteY1" fmla="*/ 149225 h 1656184"/>
              <a:gd name="connsiteX2" fmla="*/ 504056 w 504056"/>
              <a:gd name="connsiteY2" fmla="*/ 0 h 1656184"/>
              <a:gd name="connsiteX3" fmla="*/ 158168 w 504056"/>
              <a:gd name="connsiteY3" fmla="*/ 1575221 h 1656184"/>
              <a:gd name="connsiteX4" fmla="*/ 0 w 504056"/>
              <a:gd name="connsiteY4" fmla="*/ 1656184 h 1656184"/>
              <a:gd name="connsiteX0" fmla="*/ 0 w 504056"/>
              <a:gd name="connsiteY0" fmla="*/ 1656184 h 1656184"/>
              <a:gd name="connsiteX1" fmla="*/ 326044 w 504056"/>
              <a:gd name="connsiteY1" fmla="*/ 149225 h 1656184"/>
              <a:gd name="connsiteX2" fmla="*/ 504056 w 504056"/>
              <a:gd name="connsiteY2" fmla="*/ 0 h 1656184"/>
              <a:gd name="connsiteX3" fmla="*/ 158168 w 504056"/>
              <a:gd name="connsiteY3" fmla="*/ 1575221 h 1656184"/>
              <a:gd name="connsiteX4" fmla="*/ 0 w 504056"/>
              <a:gd name="connsiteY4" fmla="*/ 1656184 h 1656184"/>
              <a:gd name="connsiteX0" fmla="*/ 0 w 504056"/>
              <a:gd name="connsiteY0" fmla="*/ 1656184 h 1656184"/>
              <a:gd name="connsiteX1" fmla="*/ 326044 w 504056"/>
              <a:gd name="connsiteY1" fmla="*/ 149225 h 1656184"/>
              <a:gd name="connsiteX2" fmla="*/ 504056 w 504056"/>
              <a:gd name="connsiteY2" fmla="*/ 0 h 1656184"/>
              <a:gd name="connsiteX3" fmla="*/ 158168 w 504056"/>
              <a:gd name="connsiteY3" fmla="*/ 1575221 h 1656184"/>
              <a:gd name="connsiteX4" fmla="*/ 0 w 504056"/>
              <a:gd name="connsiteY4" fmla="*/ 1656184 h 1656184"/>
              <a:gd name="connsiteX0" fmla="*/ 0 w 487387"/>
              <a:gd name="connsiteY0" fmla="*/ 1587128 h 1587128"/>
              <a:gd name="connsiteX1" fmla="*/ 326044 w 487387"/>
              <a:gd name="connsiteY1" fmla="*/ 80169 h 1587128"/>
              <a:gd name="connsiteX2" fmla="*/ 487387 w 487387"/>
              <a:gd name="connsiteY2" fmla="*/ 0 h 1587128"/>
              <a:gd name="connsiteX3" fmla="*/ 158168 w 487387"/>
              <a:gd name="connsiteY3" fmla="*/ 1506165 h 1587128"/>
              <a:gd name="connsiteX4" fmla="*/ 0 w 487387"/>
              <a:gd name="connsiteY4" fmla="*/ 1587128 h 1587128"/>
              <a:gd name="connsiteX0" fmla="*/ 0 w 487387"/>
              <a:gd name="connsiteY0" fmla="*/ 1587146 h 1587146"/>
              <a:gd name="connsiteX1" fmla="*/ 326044 w 487387"/>
              <a:gd name="connsiteY1" fmla="*/ 80187 h 1587146"/>
              <a:gd name="connsiteX2" fmla="*/ 487387 w 487387"/>
              <a:gd name="connsiteY2" fmla="*/ 18 h 1587146"/>
              <a:gd name="connsiteX3" fmla="*/ 158168 w 487387"/>
              <a:gd name="connsiteY3" fmla="*/ 1506183 h 1587146"/>
              <a:gd name="connsiteX4" fmla="*/ 0 w 487387"/>
              <a:gd name="connsiteY4" fmla="*/ 1587146 h 15871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7387" h="1587146">
                <a:moveTo>
                  <a:pt x="0" y="1587146"/>
                </a:moveTo>
                <a:lnTo>
                  <a:pt x="326044" y="80187"/>
                </a:lnTo>
                <a:cubicBezTo>
                  <a:pt x="431948" y="101618"/>
                  <a:pt x="448952" y="-1569"/>
                  <a:pt x="487387" y="18"/>
                </a:cubicBezTo>
                <a:lnTo>
                  <a:pt x="158168" y="1506183"/>
                </a:lnTo>
                <a:cubicBezTo>
                  <a:pt x="114970" y="1564127"/>
                  <a:pt x="71773" y="1583970"/>
                  <a:pt x="0" y="1587146"/>
                </a:cubicBezTo>
                <a:close/>
              </a:path>
            </a:pathLst>
          </a:custGeom>
          <a:gradFill>
            <a:gsLst>
              <a:gs pos="52000">
                <a:schemeClr val="tx1">
                  <a:lumMod val="50000"/>
                  <a:lumOff val="50000"/>
                </a:schemeClr>
              </a:gs>
              <a:gs pos="46000">
                <a:schemeClr val="tx1"/>
              </a:gs>
              <a:gs pos="62000">
                <a:schemeClr val="tx1">
                  <a:lumMod val="75000"/>
                  <a:lumOff val="25000"/>
                </a:schemeClr>
              </a:gs>
            </a:gsLst>
            <a:lin ang="780000" scaled="0"/>
          </a:gra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5" name="弦形 54"/>
          <p:cNvSpPr/>
          <p:nvPr/>
        </p:nvSpPr>
        <p:spPr>
          <a:xfrm rot="1800000">
            <a:off x="2201872" y="1836903"/>
            <a:ext cx="172120" cy="148663"/>
          </a:xfrm>
          <a:prstGeom prst="chord">
            <a:avLst>
              <a:gd name="adj1" fmla="val 2700000"/>
              <a:gd name="adj2" fmla="val 13906918"/>
            </a:avLst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0" name="平行四边形 49"/>
          <p:cNvSpPr/>
          <p:nvPr/>
        </p:nvSpPr>
        <p:spPr>
          <a:xfrm rot="10800000" flipH="1">
            <a:off x="2301948" y="1995254"/>
            <a:ext cx="4503561" cy="879264"/>
          </a:xfrm>
          <a:prstGeom prst="parallelogram">
            <a:avLst>
              <a:gd name="adj" fmla="val 21620"/>
            </a:avLst>
          </a:prstGeom>
          <a:gradFill>
            <a:gsLst>
              <a:gs pos="87000">
                <a:srgbClr val="40373A"/>
              </a:gs>
              <a:gs pos="12000">
                <a:srgbClr val="40373A"/>
              </a:gs>
              <a:gs pos="100000">
                <a:schemeClr val="tx1"/>
              </a:gs>
              <a:gs pos="0">
                <a:schemeClr val="tx1"/>
              </a:gs>
            </a:gsLst>
            <a:lin ang="78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2" name="平行四边形 33"/>
          <p:cNvSpPr/>
          <p:nvPr/>
        </p:nvSpPr>
        <p:spPr>
          <a:xfrm rot="10800000" flipH="1">
            <a:off x="6594360" y="1995253"/>
            <a:ext cx="291229" cy="948371"/>
          </a:xfrm>
          <a:custGeom>
            <a:avLst/>
            <a:gdLst>
              <a:gd name="connsiteX0" fmla="*/ 0 w 504056"/>
              <a:gd name="connsiteY0" fmla="*/ 1656184 h 1656184"/>
              <a:gd name="connsiteX1" fmla="*/ 357794 w 504056"/>
              <a:gd name="connsiteY1" fmla="*/ 0 h 1656184"/>
              <a:gd name="connsiteX2" fmla="*/ 504056 w 504056"/>
              <a:gd name="connsiteY2" fmla="*/ 0 h 1656184"/>
              <a:gd name="connsiteX3" fmla="*/ 146262 w 504056"/>
              <a:gd name="connsiteY3" fmla="*/ 1656184 h 1656184"/>
              <a:gd name="connsiteX4" fmla="*/ 0 w 504056"/>
              <a:gd name="connsiteY4" fmla="*/ 1656184 h 1656184"/>
              <a:gd name="connsiteX0" fmla="*/ 0 w 504056"/>
              <a:gd name="connsiteY0" fmla="*/ 1656184 h 1656184"/>
              <a:gd name="connsiteX1" fmla="*/ 357794 w 504056"/>
              <a:gd name="connsiteY1" fmla="*/ 0 h 1656184"/>
              <a:gd name="connsiteX2" fmla="*/ 504056 w 504056"/>
              <a:gd name="connsiteY2" fmla="*/ 0 h 1656184"/>
              <a:gd name="connsiteX3" fmla="*/ 146262 w 504056"/>
              <a:gd name="connsiteY3" fmla="*/ 1656184 h 1656184"/>
              <a:gd name="connsiteX4" fmla="*/ 0 w 504056"/>
              <a:gd name="connsiteY4" fmla="*/ 1656184 h 1656184"/>
              <a:gd name="connsiteX0" fmla="*/ 0 w 504056"/>
              <a:gd name="connsiteY0" fmla="*/ 1656184 h 1656184"/>
              <a:gd name="connsiteX1" fmla="*/ 357794 w 504056"/>
              <a:gd name="connsiteY1" fmla="*/ 0 h 1656184"/>
              <a:gd name="connsiteX2" fmla="*/ 504056 w 504056"/>
              <a:gd name="connsiteY2" fmla="*/ 0 h 1656184"/>
              <a:gd name="connsiteX3" fmla="*/ 146262 w 504056"/>
              <a:gd name="connsiteY3" fmla="*/ 1656184 h 1656184"/>
              <a:gd name="connsiteX4" fmla="*/ 0 w 504056"/>
              <a:gd name="connsiteY4" fmla="*/ 1656184 h 1656184"/>
              <a:gd name="connsiteX0" fmla="*/ 0 w 504056"/>
              <a:gd name="connsiteY0" fmla="*/ 1656184 h 1656184"/>
              <a:gd name="connsiteX1" fmla="*/ 326044 w 504056"/>
              <a:gd name="connsiteY1" fmla="*/ 149225 h 1656184"/>
              <a:gd name="connsiteX2" fmla="*/ 504056 w 504056"/>
              <a:gd name="connsiteY2" fmla="*/ 0 h 1656184"/>
              <a:gd name="connsiteX3" fmla="*/ 146262 w 504056"/>
              <a:gd name="connsiteY3" fmla="*/ 1656184 h 1656184"/>
              <a:gd name="connsiteX4" fmla="*/ 0 w 504056"/>
              <a:gd name="connsiteY4" fmla="*/ 1656184 h 1656184"/>
              <a:gd name="connsiteX0" fmla="*/ 0 w 504056"/>
              <a:gd name="connsiteY0" fmla="*/ 1656184 h 1656184"/>
              <a:gd name="connsiteX1" fmla="*/ 326044 w 504056"/>
              <a:gd name="connsiteY1" fmla="*/ 149225 h 1656184"/>
              <a:gd name="connsiteX2" fmla="*/ 504056 w 504056"/>
              <a:gd name="connsiteY2" fmla="*/ 0 h 1656184"/>
              <a:gd name="connsiteX3" fmla="*/ 146262 w 504056"/>
              <a:gd name="connsiteY3" fmla="*/ 1656184 h 1656184"/>
              <a:gd name="connsiteX4" fmla="*/ 0 w 504056"/>
              <a:gd name="connsiteY4" fmla="*/ 1656184 h 1656184"/>
              <a:gd name="connsiteX0" fmla="*/ 0 w 504056"/>
              <a:gd name="connsiteY0" fmla="*/ 1656184 h 1656184"/>
              <a:gd name="connsiteX1" fmla="*/ 326044 w 504056"/>
              <a:gd name="connsiteY1" fmla="*/ 149225 h 1656184"/>
              <a:gd name="connsiteX2" fmla="*/ 504056 w 504056"/>
              <a:gd name="connsiteY2" fmla="*/ 0 h 1656184"/>
              <a:gd name="connsiteX3" fmla="*/ 146262 w 504056"/>
              <a:gd name="connsiteY3" fmla="*/ 1656184 h 1656184"/>
              <a:gd name="connsiteX4" fmla="*/ 0 w 504056"/>
              <a:gd name="connsiteY4" fmla="*/ 1656184 h 1656184"/>
              <a:gd name="connsiteX0" fmla="*/ 0 w 504056"/>
              <a:gd name="connsiteY0" fmla="*/ 1656184 h 1656184"/>
              <a:gd name="connsiteX1" fmla="*/ 326044 w 504056"/>
              <a:gd name="connsiteY1" fmla="*/ 149225 h 1656184"/>
              <a:gd name="connsiteX2" fmla="*/ 504056 w 504056"/>
              <a:gd name="connsiteY2" fmla="*/ 0 h 1656184"/>
              <a:gd name="connsiteX3" fmla="*/ 158168 w 504056"/>
              <a:gd name="connsiteY3" fmla="*/ 1575221 h 1656184"/>
              <a:gd name="connsiteX4" fmla="*/ 0 w 504056"/>
              <a:gd name="connsiteY4" fmla="*/ 1656184 h 1656184"/>
              <a:gd name="connsiteX0" fmla="*/ 0 w 504056"/>
              <a:gd name="connsiteY0" fmla="*/ 1656184 h 1656184"/>
              <a:gd name="connsiteX1" fmla="*/ 326044 w 504056"/>
              <a:gd name="connsiteY1" fmla="*/ 149225 h 1656184"/>
              <a:gd name="connsiteX2" fmla="*/ 504056 w 504056"/>
              <a:gd name="connsiteY2" fmla="*/ 0 h 1656184"/>
              <a:gd name="connsiteX3" fmla="*/ 158168 w 504056"/>
              <a:gd name="connsiteY3" fmla="*/ 1575221 h 1656184"/>
              <a:gd name="connsiteX4" fmla="*/ 0 w 504056"/>
              <a:gd name="connsiteY4" fmla="*/ 1656184 h 1656184"/>
              <a:gd name="connsiteX0" fmla="*/ 0 w 504056"/>
              <a:gd name="connsiteY0" fmla="*/ 1656184 h 1656184"/>
              <a:gd name="connsiteX1" fmla="*/ 326044 w 504056"/>
              <a:gd name="connsiteY1" fmla="*/ 149225 h 1656184"/>
              <a:gd name="connsiteX2" fmla="*/ 504056 w 504056"/>
              <a:gd name="connsiteY2" fmla="*/ 0 h 1656184"/>
              <a:gd name="connsiteX3" fmla="*/ 158168 w 504056"/>
              <a:gd name="connsiteY3" fmla="*/ 1575221 h 1656184"/>
              <a:gd name="connsiteX4" fmla="*/ 0 w 504056"/>
              <a:gd name="connsiteY4" fmla="*/ 1656184 h 1656184"/>
              <a:gd name="connsiteX0" fmla="*/ 0 w 504056"/>
              <a:gd name="connsiteY0" fmla="*/ 1656184 h 1656184"/>
              <a:gd name="connsiteX1" fmla="*/ 326044 w 504056"/>
              <a:gd name="connsiteY1" fmla="*/ 149225 h 1656184"/>
              <a:gd name="connsiteX2" fmla="*/ 504056 w 504056"/>
              <a:gd name="connsiteY2" fmla="*/ 0 h 1656184"/>
              <a:gd name="connsiteX3" fmla="*/ 158168 w 504056"/>
              <a:gd name="connsiteY3" fmla="*/ 1575221 h 1656184"/>
              <a:gd name="connsiteX4" fmla="*/ 0 w 504056"/>
              <a:gd name="connsiteY4" fmla="*/ 1656184 h 1656184"/>
              <a:gd name="connsiteX0" fmla="*/ 0 w 504056"/>
              <a:gd name="connsiteY0" fmla="*/ 1656184 h 1656184"/>
              <a:gd name="connsiteX1" fmla="*/ 326044 w 504056"/>
              <a:gd name="connsiteY1" fmla="*/ 149225 h 1656184"/>
              <a:gd name="connsiteX2" fmla="*/ 504056 w 504056"/>
              <a:gd name="connsiteY2" fmla="*/ 0 h 1656184"/>
              <a:gd name="connsiteX3" fmla="*/ 158168 w 504056"/>
              <a:gd name="connsiteY3" fmla="*/ 1575221 h 1656184"/>
              <a:gd name="connsiteX4" fmla="*/ 0 w 504056"/>
              <a:gd name="connsiteY4" fmla="*/ 1656184 h 1656184"/>
              <a:gd name="connsiteX0" fmla="*/ 0 w 504056"/>
              <a:gd name="connsiteY0" fmla="*/ 1656184 h 1656184"/>
              <a:gd name="connsiteX1" fmla="*/ 326044 w 504056"/>
              <a:gd name="connsiteY1" fmla="*/ 149225 h 1656184"/>
              <a:gd name="connsiteX2" fmla="*/ 504056 w 504056"/>
              <a:gd name="connsiteY2" fmla="*/ 0 h 1656184"/>
              <a:gd name="connsiteX3" fmla="*/ 158168 w 504056"/>
              <a:gd name="connsiteY3" fmla="*/ 1575221 h 1656184"/>
              <a:gd name="connsiteX4" fmla="*/ 0 w 504056"/>
              <a:gd name="connsiteY4" fmla="*/ 1656184 h 1656184"/>
              <a:gd name="connsiteX0" fmla="*/ 0 w 487387"/>
              <a:gd name="connsiteY0" fmla="*/ 1587128 h 1587128"/>
              <a:gd name="connsiteX1" fmla="*/ 326044 w 487387"/>
              <a:gd name="connsiteY1" fmla="*/ 80169 h 1587128"/>
              <a:gd name="connsiteX2" fmla="*/ 487387 w 487387"/>
              <a:gd name="connsiteY2" fmla="*/ 0 h 1587128"/>
              <a:gd name="connsiteX3" fmla="*/ 158168 w 487387"/>
              <a:gd name="connsiteY3" fmla="*/ 1506165 h 1587128"/>
              <a:gd name="connsiteX4" fmla="*/ 0 w 487387"/>
              <a:gd name="connsiteY4" fmla="*/ 1587128 h 1587128"/>
              <a:gd name="connsiteX0" fmla="*/ 0 w 487387"/>
              <a:gd name="connsiteY0" fmla="*/ 1587146 h 1587146"/>
              <a:gd name="connsiteX1" fmla="*/ 326044 w 487387"/>
              <a:gd name="connsiteY1" fmla="*/ 80187 h 1587146"/>
              <a:gd name="connsiteX2" fmla="*/ 487387 w 487387"/>
              <a:gd name="connsiteY2" fmla="*/ 18 h 1587146"/>
              <a:gd name="connsiteX3" fmla="*/ 158168 w 487387"/>
              <a:gd name="connsiteY3" fmla="*/ 1506183 h 1587146"/>
              <a:gd name="connsiteX4" fmla="*/ 0 w 487387"/>
              <a:gd name="connsiteY4" fmla="*/ 1587146 h 15871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7387" h="1587146">
                <a:moveTo>
                  <a:pt x="0" y="1587146"/>
                </a:moveTo>
                <a:lnTo>
                  <a:pt x="326044" y="80187"/>
                </a:lnTo>
                <a:cubicBezTo>
                  <a:pt x="431948" y="101618"/>
                  <a:pt x="448952" y="-1569"/>
                  <a:pt x="487387" y="18"/>
                </a:cubicBezTo>
                <a:lnTo>
                  <a:pt x="158168" y="1506183"/>
                </a:lnTo>
                <a:cubicBezTo>
                  <a:pt x="114970" y="1564127"/>
                  <a:pt x="71773" y="1583970"/>
                  <a:pt x="0" y="1587146"/>
                </a:cubicBezTo>
                <a:close/>
              </a:path>
            </a:pathLst>
          </a:custGeom>
          <a:gradFill>
            <a:gsLst>
              <a:gs pos="52000">
                <a:schemeClr val="tx1">
                  <a:lumMod val="50000"/>
                  <a:lumOff val="50000"/>
                </a:schemeClr>
              </a:gs>
              <a:gs pos="46000">
                <a:schemeClr val="tx1">
                  <a:lumMod val="95000"/>
                  <a:lumOff val="5000"/>
                </a:schemeClr>
              </a:gs>
              <a:gs pos="62000">
                <a:schemeClr val="tx1">
                  <a:lumMod val="85000"/>
                  <a:lumOff val="15000"/>
                </a:schemeClr>
              </a:gs>
            </a:gsLst>
            <a:lin ang="780000" scaled="0"/>
          </a:gra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3" name="弦形 52"/>
          <p:cNvSpPr/>
          <p:nvPr/>
        </p:nvSpPr>
        <p:spPr>
          <a:xfrm rot="12600000">
            <a:off x="6719449" y="2885511"/>
            <a:ext cx="172120" cy="148663"/>
          </a:xfrm>
          <a:prstGeom prst="chord">
            <a:avLst>
              <a:gd name="adj1" fmla="val 2700000"/>
              <a:gd name="adj2" fmla="val 13906918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2" name="平行四边形 33"/>
          <p:cNvSpPr/>
          <p:nvPr/>
        </p:nvSpPr>
        <p:spPr>
          <a:xfrm flipH="1">
            <a:off x="1744476" y="2808117"/>
            <a:ext cx="291229" cy="948371"/>
          </a:xfrm>
          <a:custGeom>
            <a:avLst/>
            <a:gdLst>
              <a:gd name="connsiteX0" fmla="*/ 0 w 504056"/>
              <a:gd name="connsiteY0" fmla="*/ 1656184 h 1656184"/>
              <a:gd name="connsiteX1" fmla="*/ 357794 w 504056"/>
              <a:gd name="connsiteY1" fmla="*/ 0 h 1656184"/>
              <a:gd name="connsiteX2" fmla="*/ 504056 w 504056"/>
              <a:gd name="connsiteY2" fmla="*/ 0 h 1656184"/>
              <a:gd name="connsiteX3" fmla="*/ 146262 w 504056"/>
              <a:gd name="connsiteY3" fmla="*/ 1656184 h 1656184"/>
              <a:gd name="connsiteX4" fmla="*/ 0 w 504056"/>
              <a:gd name="connsiteY4" fmla="*/ 1656184 h 1656184"/>
              <a:gd name="connsiteX0" fmla="*/ 0 w 504056"/>
              <a:gd name="connsiteY0" fmla="*/ 1656184 h 1656184"/>
              <a:gd name="connsiteX1" fmla="*/ 357794 w 504056"/>
              <a:gd name="connsiteY1" fmla="*/ 0 h 1656184"/>
              <a:gd name="connsiteX2" fmla="*/ 504056 w 504056"/>
              <a:gd name="connsiteY2" fmla="*/ 0 h 1656184"/>
              <a:gd name="connsiteX3" fmla="*/ 146262 w 504056"/>
              <a:gd name="connsiteY3" fmla="*/ 1656184 h 1656184"/>
              <a:gd name="connsiteX4" fmla="*/ 0 w 504056"/>
              <a:gd name="connsiteY4" fmla="*/ 1656184 h 1656184"/>
              <a:gd name="connsiteX0" fmla="*/ 0 w 504056"/>
              <a:gd name="connsiteY0" fmla="*/ 1656184 h 1656184"/>
              <a:gd name="connsiteX1" fmla="*/ 357794 w 504056"/>
              <a:gd name="connsiteY1" fmla="*/ 0 h 1656184"/>
              <a:gd name="connsiteX2" fmla="*/ 504056 w 504056"/>
              <a:gd name="connsiteY2" fmla="*/ 0 h 1656184"/>
              <a:gd name="connsiteX3" fmla="*/ 146262 w 504056"/>
              <a:gd name="connsiteY3" fmla="*/ 1656184 h 1656184"/>
              <a:gd name="connsiteX4" fmla="*/ 0 w 504056"/>
              <a:gd name="connsiteY4" fmla="*/ 1656184 h 1656184"/>
              <a:gd name="connsiteX0" fmla="*/ 0 w 504056"/>
              <a:gd name="connsiteY0" fmla="*/ 1656184 h 1656184"/>
              <a:gd name="connsiteX1" fmla="*/ 326044 w 504056"/>
              <a:gd name="connsiteY1" fmla="*/ 149225 h 1656184"/>
              <a:gd name="connsiteX2" fmla="*/ 504056 w 504056"/>
              <a:gd name="connsiteY2" fmla="*/ 0 h 1656184"/>
              <a:gd name="connsiteX3" fmla="*/ 146262 w 504056"/>
              <a:gd name="connsiteY3" fmla="*/ 1656184 h 1656184"/>
              <a:gd name="connsiteX4" fmla="*/ 0 w 504056"/>
              <a:gd name="connsiteY4" fmla="*/ 1656184 h 1656184"/>
              <a:gd name="connsiteX0" fmla="*/ 0 w 504056"/>
              <a:gd name="connsiteY0" fmla="*/ 1656184 h 1656184"/>
              <a:gd name="connsiteX1" fmla="*/ 326044 w 504056"/>
              <a:gd name="connsiteY1" fmla="*/ 149225 h 1656184"/>
              <a:gd name="connsiteX2" fmla="*/ 504056 w 504056"/>
              <a:gd name="connsiteY2" fmla="*/ 0 h 1656184"/>
              <a:gd name="connsiteX3" fmla="*/ 146262 w 504056"/>
              <a:gd name="connsiteY3" fmla="*/ 1656184 h 1656184"/>
              <a:gd name="connsiteX4" fmla="*/ 0 w 504056"/>
              <a:gd name="connsiteY4" fmla="*/ 1656184 h 1656184"/>
              <a:gd name="connsiteX0" fmla="*/ 0 w 504056"/>
              <a:gd name="connsiteY0" fmla="*/ 1656184 h 1656184"/>
              <a:gd name="connsiteX1" fmla="*/ 326044 w 504056"/>
              <a:gd name="connsiteY1" fmla="*/ 149225 h 1656184"/>
              <a:gd name="connsiteX2" fmla="*/ 504056 w 504056"/>
              <a:gd name="connsiteY2" fmla="*/ 0 h 1656184"/>
              <a:gd name="connsiteX3" fmla="*/ 146262 w 504056"/>
              <a:gd name="connsiteY3" fmla="*/ 1656184 h 1656184"/>
              <a:gd name="connsiteX4" fmla="*/ 0 w 504056"/>
              <a:gd name="connsiteY4" fmla="*/ 1656184 h 1656184"/>
              <a:gd name="connsiteX0" fmla="*/ 0 w 504056"/>
              <a:gd name="connsiteY0" fmla="*/ 1656184 h 1656184"/>
              <a:gd name="connsiteX1" fmla="*/ 326044 w 504056"/>
              <a:gd name="connsiteY1" fmla="*/ 149225 h 1656184"/>
              <a:gd name="connsiteX2" fmla="*/ 504056 w 504056"/>
              <a:gd name="connsiteY2" fmla="*/ 0 h 1656184"/>
              <a:gd name="connsiteX3" fmla="*/ 158168 w 504056"/>
              <a:gd name="connsiteY3" fmla="*/ 1575221 h 1656184"/>
              <a:gd name="connsiteX4" fmla="*/ 0 w 504056"/>
              <a:gd name="connsiteY4" fmla="*/ 1656184 h 1656184"/>
              <a:gd name="connsiteX0" fmla="*/ 0 w 504056"/>
              <a:gd name="connsiteY0" fmla="*/ 1656184 h 1656184"/>
              <a:gd name="connsiteX1" fmla="*/ 326044 w 504056"/>
              <a:gd name="connsiteY1" fmla="*/ 149225 h 1656184"/>
              <a:gd name="connsiteX2" fmla="*/ 504056 w 504056"/>
              <a:gd name="connsiteY2" fmla="*/ 0 h 1656184"/>
              <a:gd name="connsiteX3" fmla="*/ 158168 w 504056"/>
              <a:gd name="connsiteY3" fmla="*/ 1575221 h 1656184"/>
              <a:gd name="connsiteX4" fmla="*/ 0 w 504056"/>
              <a:gd name="connsiteY4" fmla="*/ 1656184 h 1656184"/>
              <a:gd name="connsiteX0" fmla="*/ 0 w 504056"/>
              <a:gd name="connsiteY0" fmla="*/ 1656184 h 1656184"/>
              <a:gd name="connsiteX1" fmla="*/ 326044 w 504056"/>
              <a:gd name="connsiteY1" fmla="*/ 149225 h 1656184"/>
              <a:gd name="connsiteX2" fmla="*/ 504056 w 504056"/>
              <a:gd name="connsiteY2" fmla="*/ 0 h 1656184"/>
              <a:gd name="connsiteX3" fmla="*/ 158168 w 504056"/>
              <a:gd name="connsiteY3" fmla="*/ 1575221 h 1656184"/>
              <a:gd name="connsiteX4" fmla="*/ 0 w 504056"/>
              <a:gd name="connsiteY4" fmla="*/ 1656184 h 1656184"/>
              <a:gd name="connsiteX0" fmla="*/ 0 w 504056"/>
              <a:gd name="connsiteY0" fmla="*/ 1656184 h 1656184"/>
              <a:gd name="connsiteX1" fmla="*/ 326044 w 504056"/>
              <a:gd name="connsiteY1" fmla="*/ 149225 h 1656184"/>
              <a:gd name="connsiteX2" fmla="*/ 504056 w 504056"/>
              <a:gd name="connsiteY2" fmla="*/ 0 h 1656184"/>
              <a:gd name="connsiteX3" fmla="*/ 158168 w 504056"/>
              <a:gd name="connsiteY3" fmla="*/ 1575221 h 1656184"/>
              <a:gd name="connsiteX4" fmla="*/ 0 w 504056"/>
              <a:gd name="connsiteY4" fmla="*/ 1656184 h 1656184"/>
              <a:gd name="connsiteX0" fmla="*/ 0 w 504056"/>
              <a:gd name="connsiteY0" fmla="*/ 1656184 h 1656184"/>
              <a:gd name="connsiteX1" fmla="*/ 326044 w 504056"/>
              <a:gd name="connsiteY1" fmla="*/ 149225 h 1656184"/>
              <a:gd name="connsiteX2" fmla="*/ 504056 w 504056"/>
              <a:gd name="connsiteY2" fmla="*/ 0 h 1656184"/>
              <a:gd name="connsiteX3" fmla="*/ 158168 w 504056"/>
              <a:gd name="connsiteY3" fmla="*/ 1575221 h 1656184"/>
              <a:gd name="connsiteX4" fmla="*/ 0 w 504056"/>
              <a:gd name="connsiteY4" fmla="*/ 1656184 h 1656184"/>
              <a:gd name="connsiteX0" fmla="*/ 0 w 504056"/>
              <a:gd name="connsiteY0" fmla="*/ 1656184 h 1656184"/>
              <a:gd name="connsiteX1" fmla="*/ 326044 w 504056"/>
              <a:gd name="connsiteY1" fmla="*/ 149225 h 1656184"/>
              <a:gd name="connsiteX2" fmla="*/ 504056 w 504056"/>
              <a:gd name="connsiteY2" fmla="*/ 0 h 1656184"/>
              <a:gd name="connsiteX3" fmla="*/ 158168 w 504056"/>
              <a:gd name="connsiteY3" fmla="*/ 1575221 h 1656184"/>
              <a:gd name="connsiteX4" fmla="*/ 0 w 504056"/>
              <a:gd name="connsiteY4" fmla="*/ 1656184 h 1656184"/>
              <a:gd name="connsiteX0" fmla="*/ 0 w 487387"/>
              <a:gd name="connsiteY0" fmla="*/ 1587128 h 1587128"/>
              <a:gd name="connsiteX1" fmla="*/ 326044 w 487387"/>
              <a:gd name="connsiteY1" fmla="*/ 80169 h 1587128"/>
              <a:gd name="connsiteX2" fmla="*/ 487387 w 487387"/>
              <a:gd name="connsiteY2" fmla="*/ 0 h 1587128"/>
              <a:gd name="connsiteX3" fmla="*/ 158168 w 487387"/>
              <a:gd name="connsiteY3" fmla="*/ 1506165 h 1587128"/>
              <a:gd name="connsiteX4" fmla="*/ 0 w 487387"/>
              <a:gd name="connsiteY4" fmla="*/ 1587128 h 1587128"/>
              <a:gd name="connsiteX0" fmla="*/ 0 w 487387"/>
              <a:gd name="connsiteY0" fmla="*/ 1587146 h 1587146"/>
              <a:gd name="connsiteX1" fmla="*/ 326044 w 487387"/>
              <a:gd name="connsiteY1" fmla="*/ 80187 h 1587146"/>
              <a:gd name="connsiteX2" fmla="*/ 487387 w 487387"/>
              <a:gd name="connsiteY2" fmla="*/ 18 h 1587146"/>
              <a:gd name="connsiteX3" fmla="*/ 158168 w 487387"/>
              <a:gd name="connsiteY3" fmla="*/ 1506183 h 1587146"/>
              <a:gd name="connsiteX4" fmla="*/ 0 w 487387"/>
              <a:gd name="connsiteY4" fmla="*/ 1587146 h 15871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7387" h="1587146">
                <a:moveTo>
                  <a:pt x="0" y="1587146"/>
                </a:moveTo>
                <a:lnTo>
                  <a:pt x="326044" y="80187"/>
                </a:lnTo>
                <a:cubicBezTo>
                  <a:pt x="431948" y="101618"/>
                  <a:pt x="448952" y="-1569"/>
                  <a:pt x="487387" y="18"/>
                </a:cubicBezTo>
                <a:lnTo>
                  <a:pt x="158168" y="1506183"/>
                </a:lnTo>
                <a:cubicBezTo>
                  <a:pt x="114970" y="1564127"/>
                  <a:pt x="71773" y="1583970"/>
                  <a:pt x="0" y="1587146"/>
                </a:cubicBezTo>
                <a:close/>
              </a:path>
            </a:pathLst>
          </a:custGeom>
          <a:solidFill>
            <a:schemeClr val="accent6">
              <a:lumMod val="75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3" name="弦形 62"/>
          <p:cNvSpPr/>
          <p:nvPr/>
        </p:nvSpPr>
        <p:spPr>
          <a:xfrm rot="1800000">
            <a:off x="1738496" y="2717567"/>
            <a:ext cx="172120" cy="148663"/>
          </a:xfrm>
          <a:prstGeom prst="chord">
            <a:avLst>
              <a:gd name="adj1" fmla="val 2700000"/>
              <a:gd name="adj2" fmla="val 13906918"/>
            </a:avLst>
          </a:prstGeom>
          <a:solidFill>
            <a:srgbClr val="503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8" name="平行四边形 57"/>
          <p:cNvSpPr/>
          <p:nvPr/>
        </p:nvSpPr>
        <p:spPr>
          <a:xfrm rot="10800000" flipH="1">
            <a:off x="1838572" y="2875918"/>
            <a:ext cx="4503561" cy="879264"/>
          </a:xfrm>
          <a:prstGeom prst="parallelogram">
            <a:avLst>
              <a:gd name="adj" fmla="val 21620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0" name="平行四边形 33"/>
          <p:cNvSpPr/>
          <p:nvPr/>
        </p:nvSpPr>
        <p:spPr>
          <a:xfrm rot="10800000" flipH="1">
            <a:off x="6130984" y="2875917"/>
            <a:ext cx="291229" cy="948371"/>
          </a:xfrm>
          <a:custGeom>
            <a:avLst/>
            <a:gdLst>
              <a:gd name="connsiteX0" fmla="*/ 0 w 504056"/>
              <a:gd name="connsiteY0" fmla="*/ 1656184 h 1656184"/>
              <a:gd name="connsiteX1" fmla="*/ 357794 w 504056"/>
              <a:gd name="connsiteY1" fmla="*/ 0 h 1656184"/>
              <a:gd name="connsiteX2" fmla="*/ 504056 w 504056"/>
              <a:gd name="connsiteY2" fmla="*/ 0 h 1656184"/>
              <a:gd name="connsiteX3" fmla="*/ 146262 w 504056"/>
              <a:gd name="connsiteY3" fmla="*/ 1656184 h 1656184"/>
              <a:gd name="connsiteX4" fmla="*/ 0 w 504056"/>
              <a:gd name="connsiteY4" fmla="*/ 1656184 h 1656184"/>
              <a:gd name="connsiteX0" fmla="*/ 0 w 504056"/>
              <a:gd name="connsiteY0" fmla="*/ 1656184 h 1656184"/>
              <a:gd name="connsiteX1" fmla="*/ 357794 w 504056"/>
              <a:gd name="connsiteY1" fmla="*/ 0 h 1656184"/>
              <a:gd name="connsiteX2" fmla="*/ 504056 w 504056"/>
              <a:gd name="connsiteY2" fmla="*/ 0 h 1656184"/>
              <a:gd name="connsiteX3" fmla="*/ 146262 w 504056"/>
              <a:gd name="connsiteY3" fmla="*/ 1656184 h 1656184"/>
              <a:gd name="connsiteX4" fmla="*/ 0 w 504056"/>
              <a:gd name="connsiteY4" fmla="*/ 1656184 h 1656184"/>
              <a:gd name="connsiteX0" fmla="*/ 0 w 504056"/>
              <a:gd name="connsiteY0" fmla="*/ 1656184 h 1656184"/>
              <a:gd name="connsiteX1" fmla="*/ 357794 w 504056"/>
              <a:gd name="connsiteY1" fmla="*/ 0 h 1656184"/>
              <a:gd name="connsiteX2" fmla="*/ 504056 w 504056"/>
              <a:gd name="connsiteY2" fmla="*/ 0 h 1656184"/>
              <a:gd name="connsiteX3" fmla="*/ 146262 w 504056"/>
              <a:gd name="connsiteY3" fmla="*/ 1656184 h 1656184"/>
              <a:gd name="connsiteX4" fmla="*/ 0 w 504056"/>
              <a:gd name="connsiteY4" fmla="*/ 1656184 h 1656184"/>
              <a:gd name="connsiteX0" fmla="*/ 0 w 504056"/>
              <a:gd name="connsiteY0" fmla="*/ 1656184 h 1656184"/>
              <a:gd name="connsiteX1" fmla="*/ 326044 w 504056"/>
              <a:gd name="connsiteY1" fmla="*/ 149225 h 1656184"/>
              <a:gd name="connsiteX2" fmla="*/ 504056 w 504056"/>
              <a:gd name="connsiteY2" fmla="*/ 0 h 1656184"/>
              <a:gd name="connsiteX3" fmla="*/ 146262 w 504056"/>
              <a:gd name="connsiteY3" fmla="*/ 1656184 h 1656184"/>
              <a:gd name="connsiteX4" fmla="*/ 0 w 504056"/>
              <a:gd name="connsiteY4" fmla="*/ 1656184 h 1656184"/>
              <a:gd name="connsiteX0" fmla="*/ 0 w 504056"/>
              <a:gd name="connsiteY0" fmla="*/ 1656184 h 1656184"/>
              <a:gd name="connsiteX1" fmla="*/ 326044 w 504056"/>
              <a:gd name="connsiteY1" fmla="*/ 149225 h 1656184"/>
              <a:gd name="connsiteX2" fmla="*/ 504056 w 504056"/>
              <a:gd name="connsiteY2" fmla="*/ 0 h 1656184"/>
              <a:gd name="connsiteX3" fmla="*/ 146262 w 504056"/>
              <a:gd name="connsiteY3" fmla="*/ 1656184 h 1656184"/>
              <a:gd name="connsiteX4" fmla="*/ 0 w 504056"/>
              <a:gd name="connsiteY4" fmla="*/ 1656184 h 1656184"/>
              <a:gd name="connsiteX0" fmla="*/ 0 w 504056"/>
              <a:gd name="connsiteY0" fmla="*/ 1656184 h 1656184"/>
              <a:gd name="connsiteX1" fmla="*/ 326044 w 504056"/>
              <a:gd name="connsiteY1" fmla="*/ 149225 h 1656184"/>
              <a:gd name="connsiteX2" fmla="*/ 504056 w 504056"/>
              <a:gd name="connsiteY2" fmla="*/ 0 h 1656184"/>
              <a:gd name="connsiteX3" fmla="*/ 146262 w 504056"/>
              <a:gd name="connsiteY3" fmla="*/ 1656184 h 1656184"/>
              <a:gd name="connsiteX4" fmla="*/ 0 w 504056"/>
              <a:gd name="connsiteY4" fmla="*/ 1656184 h 1656184"/>
              <a:gd name="connsiteX0" fmla="*/ 0 w 504056"/>
              <a:gd name="connsiteY0" fmla="*/ 1656184 h 1656184"/>
              <a:gd name="connsiteX1" fmla="*/ 326044 w 504056"/>
              <a:gd name="connsiteY1" fmla="*/ 149225 h 1656184"/>
              <a:gd name="connsiteX2" fmla="*/ 504056 w 504056"/>
              <a:gd name="connsiteY2" fmla="*/ 0 h 1656184"/>
              <a:gd name="connsiteX3" fmla="*/ 158168 w 504056"/>
              <a:gd name="connsiteY3" fmla="*/ 1575221 h 1656184"/>
              <a:gd name="connsiteX4" fmla="*/ 0 w 504056"/>
              <a:gd name="connsiteY4" fmla="*/ 1656184 h 1656184"/>
              <a:gd name="connsiteX0" fmla="*/ 0 w 504056"/>
              <a:gd name="connsiteY0" fmla="*/ 1656184 h 1656184"/>
              <a:gd name="connsiteX1" fmla="*/ 326044 w 504056"/>
              <a:gd name="connsiteY1" fmla="*/ 149225 h 1656184"/>
              <a:gd name="connsiteX2" fmla="*/ 504056 w 504056"/>
              <a:gd name="connsiteY2" fmla="*/ 0 h 1656184"/>
              <a:gd name="connsiteX3" fmla="*/ 158168 w 504056"/>
              <a:gd name="connsiteY3" fmla="*/ 1575221 h 1656184"/>
              <a:gd name="connsiteX4" fmla="*/ 0 w 504056"/>
              <a:gd name="connsiteY4" fmla="*/ 1656184 h 1656184"/>
              <a:gd name="connsiteX0" fmla="*/ 0 w 504056"/>
              <a:gd name="connsiteY0" fmla="*/ 1656184 h 1656184"/>
              <a:gd name="connsiteX1" fmla="*/ 326044 w 504056"/>
              <a:gd name="connsiteY1" fmla="*/ 149225 h 1656184"/>
              <a:gd name="connsiteX2" fmla="*/ 504056 w 504056"/>
              <a:gd name="connsiteY2" fmla="*/ 0 h 1656184"/>
              <a:gd name="connsiteX3" fmla="*/ 158168 w 504056"/>
              <a:gd name="connsiteY3" fmla="*/ 1575221 h 1656184"/>
              <a:gd name="connsiteX4" fmla="*/ 0 w 504056"/>
              <a:gd name="connsiteY4" fmla="*/ 1656184 h 1656184"/>
              <a:gd name="connsiteX0" fmla="*/ 0 w 504056"/>
              <a:gd name="connsiteY0" fmla="*/ 1656184 h 1656184"/>
              <a:gd name="connsiteX1" fmla="*/ 326044 w 504056"/>
              <a:gd name="connsiteY1" fmla="*/ 149225 h 1656184"/>
              <a:gd name="connsiteX2" fmla="*/ 504056 w 504056"/>
              <a:gd name="connsiteY2" fmla="*/ 0 h 1656184"/>
              <a:gd name="connsiteX3" fmla="*/ 158168 w 504056"/>
              <a:gd name="connsiteY3" fmla="*/ 1575221 h 1656184"/>
              <a:gd name="connsiteX4" fmla="*/ 0 w 504056"/>
              <a:gd name="connsiteY4" fmla="*/ 1656184 h 1656184"/>
              <a:gd name="connsiteX0" fmla="*/ 0 w 504056"/>
              <a:gd name="connsiteY0" fmla="*/ 1656184 h 1656184"/>
              <a:gd name="connsiteX1" fmla="*/ 326044 w 504056"/>
              <a:gd name="connsiteY1" fmla="*/ 149225 h 1656184"/>
              <a:gd name="connsiteX2" fmla="*/ 504056 w 504056"/>
              <a:gd name="connsiteY2" fmla="*/ 0 h 1656184"/>
              <a:gd name="connsiteX3" fmla="*/ 158168 w 504056"/>
              <a:gd name="connsiteY3" fmla="*/ 1575221 h 1656184"/>
              <a:gd name="connsiteX4" fmla="*/ 0 w 504056"/>
              <a:gd name="connsiteY4" fmla="*/ 1656184 h 1656184"/>
              <a:gd name="connsiteX0" fmla="*/ 0 w 504056"/>
              <a:gd name="connsiteY0" fmla="*/ 1656184 h 1656184"/>
              <a:gd name="connsiteX1" fmla="*/ 326044 w 504056"/>
              <a:gd name="connsiteY1" fmla="*/ 149225 h 1656184"/>
              <a:gd name="connsiteX2" fmla="*/ 504056 w 504056"/>
              <a:gd name="connsiteY2" fmla="*/ 0 h 1656184"/>
              <a:gd name="connsiteX3" fmla="*/ 158168 w 504056"/>
              <a:gd name="connsiteY3" fmla="*/ 1575221 h 1656184"/>
              <a:gd name="connsiteX4" fmla="*/ 0 w 504056"/>
              <a:gd name="connsiteY4" fmla="*/ 1656184 h 1656184"/>
              <a:gd name="connsiteX0" fmla="*/ 0 w 487387"/>
              <a:gd name="connsiteY0" fmla="*/ 1587128 h 1587128"/>
              <a:gd name="connsiteX1" fmla="*/ 326044 w 487387"/>
              <a:gd name="connsiteY1" fmla="*/ 80169 h 1587128"/>
              <a:gd name="connsiteX2" fmla="*/ 487387 w 487387"/>
              <a:gd name="connsiteY2" fmla="*/ 0 h 1587128"/>
              <a:gd name="connsiteX3" fmla="*/ 158168 w 487387"/>
              <a:gd name="connsiteY3" fmla="*/ 1506165 h 1587128"/>
              <a:gd name="connsiteX4" fmla="*/ 0 w 487387"/>
              <a:gd name="connsiteY4" fmla="*/ 1587128 h 1587128"/>
              <a:gd name="connsiteX0" fmla="*/ 0 w 487387"/>
              <a:gd name="connsiteY0" fmla="*/ 1587146 h 1587146"/>
              <a:gd name="connsiteX1" fmla="*/ 326044 w 487387"/>
              <a:gd name="connsiteY1" fmla="*/ 80187 h 1587146"/>
              <a:gd name="connsiteX2" fmla="*/ 487387 w 487387"/>
              <a:gd name="connsiteY2" fmla="*/ 18 h 1587146"/>
              <a:gd name="connsiteX3" fmla="*/ 158168 w 487387"/>
              <a:gd name="connsiteY3" fmla="*/ 1506183 h 1587146"/>
              <a:gd name="connsiteX4" fmla="*/ 0 w 487387"/>
              <a:gd name="connsiteY4" fmla="*/ 1587146 h 15871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7387" h="1587146">
                <a:moveTo>
                  <a:pt x="0" y="1587146"/>
                </a:moveTo>
                <a:lnTo>
                  <a:pt x="326044" y="80187"/>
                </a:lnTo>
                <a:cubicBezTo>
                  <a:pt x="431948" y="101618"/>
                  <a:pt x="448952" y="-1569"/>
                  <a:pt x="487387" y="18"/>
                </a:cubicBezTo>
                <a:lnTo>
                  <a:pt x="158168" y="1506183"/>
                </a:lnTo>
                <a:cubicBezTo>
                  <a:pt x="114970" y="1564127"/>
                  <a:pt x="71773" y="1583970"/>
                  <a:pt x="0" y="1587146"/>
                </a:cubicBezTo>
                <a:close/>
              </a:path>
            </a:pathLst>
          </a:custGeom>
          <a:solidFill>
            <a:schemeClr val="accent6">
              <a:lumMod val="75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1" name="弦形 60"/>
          <p:cNvSpPr/>
          <p:nvPr/>
        </p:nvSpPr>
        <p:spPr>
          <a:xfrm rot="12600000">
            <a:off x="6256073" y="3766175"/>
            <a:ext cx="172120" cy="148663"/>
          </a:xfrm>
          <a:prstGeom prst="chord">
            <a:avLst>
              <a:gd name="adj1" fmla="val 2700000"/>
              <a:gd name="adj2" fmla="val 13906918"/>
            </a:avLst>
          </a:prstGeom>
          <a:solidFill>
            <a:srgbClr val="503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0" name="平行四边形 33"/>
          <p:cNvSpPr/>
          <p:nvPr/>
        </p:nvSpPr>
        <p:spPr>
          <a:xfrm flipH="1">
            <a:off x="1240420" y="3681738"/>
            <a:ext cx="291229" cy="948371"/>
          </a:xfrm>
          <a:custGeom>
            <a:avLst/>
            <a:gdLst>
              <a:gd name="connsiteX0" fmla="*/ 0 w 504056"/>
              <a:gd name="connsiteY0" fmla="*/ 1656184 h 1656184"/>
              <a:gd name="connsiteX1" fmla="*/ 357794 w 504056"/>
              <a:gd name="connsiteY1" fmla="*/ 0 h 1656184"/>
              <a:gd name="connsiteX2" fmla="*/ 504056 w 504056"/>
              <a:gd name="connsiteY2" fmla="*/ 0 h 1656184"/>
              <a:gd name="connsiteX3" fmla="*/ 146262 w 504056"/>
              <a:gd name="connsiteY3" fmla="*/ 1656184 h 1656184"/>
              <a:gd name="connsiteX4" fmla="*/ 0 w 504056"/>
              <a:gd name="connsiteY4" fmla="*/ 1656184 h 1656184"/>
              <a:gd name="connsiteX0" fmla="*/ 0 w 504056"/>
              <a:gd name="connsiteY0" fmla="*/ 1656184 h 1656184"/>
              <a:gd name="connsiteX1" fmla="*/ 357794 w 504056"/>
              <a:gd name="connsiteY1" fmla="*/ 0 h 1656184"/>
              <a:gd name="connsiteX2" fmla="*/ 504056 w 504056"/>
              <a:gd name="connsiteY2" fmla="*/ 0 h 1656184"/>
              <a:gd name="connsiteX3" fmla="*/ 146262 w 504056"/>
              <a:gd name="connsiteY3" fmla="*/ 1656184 h 1656184"/>
              <a:gd name="connsiteX4" fmla="*/ 0 w 504056"/>
              <a:gd name="connsiteY4" fmla="*/ 1656184 h 1656184"/>
              <a:gd name="connsiteX0" fmla="*/ 0 w 504056"/>
              <a:gd name="connsiteY0" fmla="*/ 1656184 h 1656184"/>
              <a:gd name="connsiteX1" fmla="*/ 357794 w 504056"/>
              <a:gd name="connsiteY1" fmla="*/ 0 h 1656184"/>
              <a:gd name="connsiteX2" fmla="*/ 504056 w 504056"/>
              <a:gd name="connsiteY2" fmla="*/ 0 h 1656184"/>
              <a:gd name="connsiteX3" fmla="*/ 146262 w 504056"/>
              <a:gd name="connsiteY3" fmla="*/ 1656184 h 1656184"/>
              <a:gd name="connsiteX4" fmla="*/ 0 w 504056"/>
              <a:gd name="connsiteY4" fmla="*/ 1656184 h 1656184"/>
              <a:gd name="connsiteX0" fmla="*/ 0 w 504056"/>
              <a:gd name="connsiteY0" fmla="*/ 1656184 h 1656184"/>
              <a:gd name="connsiteX1" fmla="*/ 326044 w 504056"/>
              <a:gd name="connsiteY1" fmla="*/ 149225 h 1656184"/>
              <a:gd name="connsiteX2" fmla="*/ 504056 w 504056"/>
              <a:gd name="connsiteY2" fmla="*/ 0 h 1656184"/>
              <a:gd name="connsiteX3" fmla="*/ 146262 w 504056"/>
              <a:gd name="connsiteY3" fmla="*/ 1656184 h 1656184"/>
              <a:gd name="connsiteX4" fmla="*/ 0 w 504056"/>
              <a:gd name="connsiteY4" fmla="*/ 1656184 h 1656184"/>
              <a:gd name="connsiteX0" fmla="*/ 0 w 504056"/>
              <a:gd name="connsiteY0" fmla="*/ 1656184 h 1656184"/>
              <a:gd name="connsiteX1" fmla="*/ 326044 w 504056"/>
              <a:gd name="connsiteY1" fmla="*/ 149225 h 1656184"/>
              <a:gd name="connsiteX2" fmla="*/ 504056 w 504056"/>
              <a:gd name="connsiteY2" fmla="*/ 0 h 1656184"/>
              <a:gd name="connsiteX3" fmla="*/ 146262 w 504056"/>
              <a:gd name="connsiteY3" fmla="*/ 1656184 h 1656184"/>
              <a:gd name="connsiteX4" fmla="*/ 0 w 504056"/>
              <a:gd name="connsiteY4" fmla="*/ 1656184 h 1656184"/>
              <a:gd name="connsiteX0" fmla="*/ 0 w 504056"/>
              <a:gd name="connsiteY0" fmla="*/ 1656184 h 1656184"/>
              <a:gd name="connsiteX1" fmla="*/ 326044 w 504056"/>
              <a:gd name="connsiteY1" fmla="*/ 149225 h 1656184"/>
              <a:gd name="connsiteX2" fmla="*/ 504056 w 504056"/>
              <a:gd name="connsiteY2" fmla="*/ 0 h 1656184"/>
              <a:gd name="connsiteX3" fmla="*/ 146262 w 504056"/>
              <a:gd name="connsiteY3" fmla="*/ 1656184 h 1656184"/>
              <a:gd name="connsiteX4" fmla="*/ 0 w 504056"/>
              <a:gd name="connsiteY4" fmla="*/ 1656184 h 1656184"/>
              <a:gd name="connsiteX0" fmla="*/ 0 w 504056"/>
              <a:gd name="connsiteY0" fmla="*/ 1656184 h 1656184"/>
              <a:gd name="connsiteX1" fmla="*/ 326044 w 504056"/>
              <a:gd name="connsiteY1" fmla="*/ 149225 h 1656184"/>
              <a:gd name="connsiteX2" fmla="*/ 504056 w 504056"/>
              <a:gd name="connsiteY2" fmla="*/ 0 h 1656184"/>
              <a:gd name="connsiteX3" fmla="*/ 158168 w 504056"/>
              <a:gd name="connsiteY3" fmla="*/ 1575221 h 1656184"/>
              <a:gd name="connsiteX4" fmla="*/ 0 w 504056"/>
              <a:gd name="connsiteY4" fmla="*/ 1656184 h 1656184"/>
              <a:gd name="connsiteX0" fmla="*/ 0 w 504056"/>
              <a:gd name="connsiteY0" fmla="*/ 1656184 h 1656184"/>
              <a:gd name="connsiteX1" fmla="*/ 326044 w 504056"/>
              <a:gd name="connsiteY1" fmla="*/ 149225 h 1656184"/>
              <a:gd name="connsiteX2" fmla="*/ 504056 w 504056"/>
              <a:gd name="connsiteY2" fmla="*/ 0 h 1656184"/>
              <a:gd name="connsiteX3" fmla="*/ 158168 w 504056"/>
              <a:gd name="connsiteY3" fmla="*/ 1575221 h 1656184"/>
              <a:gd name="connsiteX4" fmla="*/ 0 w 504056"/>
              <a:gd name="connsiteY4" fmla="*/ 1656184 h 1656184"/>
              <a:gd name="connsiteX0" fmla="*/ 0 w 504056"/>
              <a:gd name="connsiteY0" fmla="*/ 1656184 h 1656184"/>
              <a:gd name="connsiteX1" fmla="*/ 326044 w 504056"/>
              <a:gd name="connsiteY1" fmla="*/ 149225 h 1656184"/>
              <a:gd name="connsiteX2" fmla="*/ 504056 w 504056"/>
              <a:gd name="connsiteY2" fmla="*/ 0 h 1656184"/>
              <a:gd name="connsiteX3" fmla="*/ 158168 w 504056"/>
              <a:gd name="connsiteY3" fmla="*/ 1575221 h 1656184"/>
              <a:gd name="connsiteX4" fmla="*/ 0 w 504056"/>
              <a:gd name="connsiteY4" fmla="*/ 1656184 h 1656184"/>
              <a:gd name="connsiteX0" fmla="*/ 0 w 504056"/>
              <a:gd name="connsiteY0" fmla="*/ 1656184 h 1656184"/>
              <a:gd name="connsiteX1" fmla="*/ 326044 w 504056"/>
              <a:gd name="connsiteY1" fmla="*/ 149225 h 1656184"/>
              <a:gd name="connsiteX2" fmla="*/ 504056 w 504056"/>
              <a:gd name="connsiteY2" fmla="*/ 0 h 1656184"/>
              <a:gd name="connsiteX3" fmla="*/ 158168 w 504056"/>
              <a:gd name="connsiteY3" fmla="*/ 1575221 h 1656184"/>
              <a:gd name="connsiteX4" fmla="*/ 0 w 504056"/>
              <a:gd name="connsiteY4" fmla="*/ 1656184 h 1656184"/>
              <a:gd name="connsiteX0" fmla="*/ 0 w 504056"/>
              <a:gd name="connsiteY0" fmla="*/ 1656184 h 1656184"/>
              <a:gd name="connsiteX1" fmla="*/ 326044 w 504056"/>
              <a:gd name="connsiteY1" fmla="*/ 149225 h 1656184"/>
              <a:gd name="connsiteX2" fmla="*/ 504056 w 504056"/>
              <a:gd name="connsiteY2" fmla="*/ 0 h 1656184"/>
              <a:gd name="connsiteX3" fmla="*/ 158168 w 504056"/>
              <a:gd name="connsiteY3" fmla="*/ 1575221 h 1656184"/>
              <a:gd name="connsiteX4" fmla="*/ 0 w 504056"/>
              <a:gd name="connsiteY4" fmla="*/ 1656184 h 1656184"/>
              <a:gd name="connsiteX0" fmla="*/ 0 w 504056"/>
              <a:gd name="connsiteY0" fmla="*/ 1656184 h 1656184"/>
              <a:gd name="connsiteX1" fmla="*/ 326044 w 504056"/>
              <a:gd name="connsiteY1" fmla="*/ 149225 h 1656184"/>
              <a:gd name="connsiteX2" fmla="*/ 504056 w 504056"/>
              <a:gd name="connsiteY2" fmla="*/ 0 h 1656184"/>
              <a:gd name="connsiteX3" fmla="*/ 158168 w 504056"/>
              <a:gd name="connsiteY3" fmla="*/ 1575221 h 1656184"/>
              <a:gd name="connsiteX4" fmla="*/ 0 w 504056"/>
              <a:gd name="connsiteY4" fmla="*/ 1656184 h 1656184"/>
              <a:gd name="connsiteX0" fmla="*/ 0 w 487387"/>
              <a:gd name="connsiteY0" fmla="*/ 1587128 h 1587128"/>
              <a:gd name="connsiteX1" fmla="*/ 326044 w 487387"/>
              <a:gd name="connsiteY1" fmla="*/ 80169 h 1587128"/>
              <a:gd name="connsiteX2" fmla="*/ 487387 w 487387"/>
              <a:gd name="connsiteY2" fmla="*/ 0 h 1587128"/>
              <a:gd name="connsiteX3" fmla="*/ 158168 w 487387"/>
              <a:gd name="connsiteY3" fmla="*/ 1506165 h 1587128"/>
              <a:gd name="connsiteX4" fmla="*/ 0 w 487387"/>
              <a:gd name="connsiteY4" fmla="*/ 1587128 h 1587128"/>
              <a:gd name="connsiteX0" fmla="*/ 0 w 487387"/>
              <a:gd name="connsiteY0" fmla="*/ 1587146 h 1587146"/>
              <a:gd name="connsiteX1" fmla="*/ 326044 w 487387"/>
              <a:gd name="connsiteY1" fmla="*/ 80187 h 1587146"/>
              <a:gd name="connsiteX2" fmla="*/ 487387 w 487387"/>
              <a:gd name="connsiteY2" fmla="*/ 18 h 1587146"/>
              <a:gd name="connsiteX3" fmla="*/ 158168 w 487387"/>
              <a:gd name="connsiteY3" fmla="*/ 1506183 h 1587146"/>
              <a:gd name="connsiteX4" fmla="*/ 0 w 487387"/>
              <a:gd name="connsiteY4" fmla="*/ 1587146 h 15871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7387" h="1587146">
                <a:moveTo>
                  <a:pt x="0" y="1587146"/>
                </a:moveTo>
                <a:lnTo>
                  <a:pt x="326044" y="80187"/>
                </a:lnTo>
                <a:cubicBezTo>
                  <a:pt x="431948" y="101618"/>
                  <a:pt x="448952" y="-1569"/>
                  <a:pt x="487387" y="18"/>
                </a:cubicBezTo>
                <a:lnTo>
                  <a:pt x="158168" y="1506183"/>
                </a:lnTo>
                <a:cubicBezTo>
                  <a:pt x="114970" y="1564127"/>
                  <a:pt x="71773" y="1583970"/>
                  <a:pt x="0" y="1587146"/>
                </a:cubicBezTo>
                <a:close/>
              </a:path>
            </a:pathLst>
          </a:custGeom>
          <a:gradFill>
            <a:gsLst>
              <a:gs pos="52000">
                <a:srgbClr val="99DCE5"/>
              </a:gs>
              <a:gs pos="46000">
                <a:srgbClr val="037283"/>
              </a:gs>
              <a:gs pos="62000">
                <a:srgbClr val="7CD2DE"/>
              </a:gs>
            </a:gsLst>
            <a:lin ang="780000" scaled="0"/>
          </a:gra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1" name="弦形 70"/>
          <p:cNvSpPr/>
          <p:nvPr/>
        </p:nvSpPr>
        <p:spPr>
          <a:xfrm rot="1800000">
            <a:off x="1234440" y="3591188"/>
            <a:ext cx="172120" cy="148663"/>
          </a:xfrm>
          <a:prstGeom prst="chord">
            <a:avLst>
              <a:gd name="adj1" fmla="val 2700000"/>
              <a:gd name="adj2" fmla="val 13906918"/>
            </a:avLst>
          </a:prstGeom>
          <a:solidFill>
            <a:srgbClr val="013E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6" name="平行四边形 65"/>
          <p:cNvSpPr/>
          <p:nvPr/>
        </p:nvSpPr>
        <p:spPr>
          <a:xfrm rot="10800000" flipH="1">
            <a:off x="1334516" y="3749539"/>
            <a:ext cx="4503561" cy="879264"/>
          </a:xfrm>
          <a:prstGeom prst="parallelogram">
            <a:avLst>
              <a:gd name="adj" fmla="val 21620"/>
            </a:avLst>
          </a:prstGeom>
          <a:gradFill>
            <a:gsLst>
              <a:gs pos="87000">
                <a:srgbClr val="66C8D5"/>
              </a:gs>
              <a:gs pos="11000">
                <a:srgbClr val="66C8D5"/>
              </a:gs>
              <a:gs pos="100000">
                <a:srgbClr val="037283"/>
              </a:gs>
              <a:gs pos="0">
                <a:srgbClr val="037283"/>
              </a:gs>
            </a:gsLst>
            <a:lin ang="78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8" name="平行四边形 33"/>
          <p:cNvSpPr/>
          <p:nvPr/>
        </p:nvSpPr>
        <p:spPr>
          <a:xfrm rot="10800000" flipH="1">
            <a:off x="5626928" y="3749538"/>
            <a:ext cx="291229" cy="948371"/>
          </a:xfrm>
          <a:custGeom>
            <a:avLst/>
            <a:gdLst>
              <a:gd name="connsiteX0" fmla="*/ 0 w 504056"/>
              <a:gd name="connsiteY0" fmla="*/ 1656184 h 1656184"/>
              <a:gd name="connsiteX1" fmla="*/ 357794 w 504056"/>
              <a:gd name="connsiteY1" fmla="*/ 0 h 1656184"/>
              <a:gd name="connsiteX2" fmla="*/ 504056 w 504056"/>
              <a:gd name="connsiteY2" fmla="*/ 0 h 1656184"/>
              <a:gd name="connsiteX3" fmla="*/ 146262 w 504056"/>
              <a:gd name="connsiteY3" fmla="*/ 1656184 h 1656184"/>
              <a:gd name="connsiteX4" fmla="*/ 0 w 504056"/>
              <a:gd name="connsiteY4" fmla="*/ 1656184 h 1656184"/>
              <a:gd name="connsiteX0" fmla="*/ 0 w 504056"/>
              <a:gd name="connsiteY0" fmla="*/ 1656184 h 1656184"/>
              <a:gd name="connsiteX1" fmla="*/ 357794 w 504056"/>
              <a:gd name="connsiteY1" fmla="*/ 0 h 1656184"/>
              <a:gd name="connsiteX2" fmla="*/ 504056 w 504056"/>
              <a:gd name="connsiteY2" fmla="*/ 0 h 1656184"/>
              <a:gd name="connsiteX3" fmla="*/ 146262 w 504056"/>
              <a:gd name="connsiteY3" fmla="*/ 1656184 h 1656184"/>
              <a:gd name="connsiteX4" fmla="*/ 0 w 504056"/>
              <a:gd name="connsiteY4" fmla="*/ 1656184 h 1656184"/>
              <a:gd name="connsiteX0" fmla="*/ 0 w 504056"/>
              <a:gd name="connsiteY0" fmla="*/ 1656184 h 1656184"/>
              <a:gd name="connsiteX1" fmla="*/ 357794 w 504056"/>
              <a:gd name="connsiteY1" fmla="*/ 0 h 1656184"/>
              <a:gd name="connsiteX2" fmla="*/ 504056 w 504056"/>
              <a:gd name="connsiteY2" fmla="*/ 0 h 1656184"/>
              <a:gd name="connsiteX3" fmla="*/ 146262 w 504056"/>
              <a:gd name="connsiteY3" fmla="*/ 1656184 h 1656184"/>
              <a:gd name="connsiteX4" fmla="*/ 0 w 504056"/>
              <a:gd name="connsiteY4" fmla="*/ 1656184 h 1656184"/>
              <a:gd name="connsiteX0" fmla="*/ 0 w 504056"/>
              <a:gd name="connsiteY0" fmla="*/ 1656184 h 1656184"/>
              <a:gd name="connsiteX1" fmla="*/ 326044 w 504056"/>
              <a:gd name="connsiteY1" fmla="*/ 149225 h 1656184"/>
              <a:gd name="connsiteX2" fmla="*/ 504056 w 504056"/>
              <a:gd name="connsiteY2" fmla="*/ 0 h 1656184"/>
              <a:gd name="connsiteX3" fmla="*/ 146262 w 504056"/>
              <a:gd name="connsiteY3" fmla="*/ 1656184 h 1656184"/>
              <a:gd name="connsiteX4" fmla="*/ 0 w 504056"/>
              <a:gd name="connsiteY4" fmla="*/ 1656184 h 1656184"/>
              <a:gd name="connsiteX0" fmla="*/ 0 w 504056"/>
              <a:gd name="connsiteY0" fmla="*/ 1656184 h 1656184"/>
              <a:gd name="connsiteX1" fmla="*/ 326044 w 504056"/>
              <a:gd name="connsiteY1" fmla="*/ 149225 h 1656184"/>
              <a:gd name="connsiteX2" fmla="*/ 504056 w 504056"/>
              <a:gd name="connsiteY2" fmla="*/ 0 h 1656184"/>
              <a:gd name="connsiteX3" fmla="*/ 146262 w 504056"/>
              <a:gd name="connsiteY3" fmla="*/ 1656184 h 1656184"/>
              <a:gd name="connsiteX4" fmla="*/ 0 w 504056"/>
              <a:gd name="connsiteY4" fmla="*/ 1656184 h 1656184"/>
              <a:gd name="connsiteX0" fmla="*/ 0 w 504056"/>
              <a:gd name="connsiteY0" fmla="*/ 1656184 h 1656184"/>
              <a:gd name="connsiteX1" fmla="*/ 326044 w 504056"/>
              <a:gd name="connsiteY1" fmla="*/ 149225 h 1656184"/>
              <a:gd name="connsiteX2" fmla="*/ 504056 w 504056"/>
              <a:gd name="connsiteY2" fmla="*/ 0 h 1656184"/>
              <a:gd name="connsiteX3" fmla="*/ 146262 w 504056"/>
              <a:gd name="connsiteY3" fmla="*/ 1656184 h 1656184"/>
              <a:gd name="connsiteX4" fmla="*/ 0 w 504056"/>
              <a:gd name="connsiteY4" fmla="*/ 1656184 h 1656184"/>
              <a:gd name="connsiteX0" fmla="*/ 0 w 504056"/>
              <a:gd name="connsiteY0" fmla="*/ 1656184 h 1656184"/>
              <a:gd name="connsiteX1" fmla="*/ 326044 w 504056"/>
              <a:gd name="connsiteY1" fmla="*/ 149225 h 1656184"/>
              <a:gd name="connsiteX2" fmla="*/ 504056 w 504056"/>
              <a:gd name="connsiteY2" fmla="*/ 0 h 1656184"/>
              <a:gd name="connsiteX3" fmla="*/ 158168 w 504056"/>
              <a:gd name="connsiteY3" fmla="*/ 1575221 h 1656184"/>
              <a:gd name="connsiteX4" fmla="*/ 0 w 504056"/>
              <a:gd name="connsiteY4" fmla="*/ 1656184 h 1656184"/>
              <a:gd name="connsiteX0" fmla="*/ 0 w 504056"/>
              <a:gd name="connsiteY0" fmla="*/ 1656184 h 1656184"/>
              <a:gd name="connsiteX1" fmla="*/ 326044 w 504056"/>
              <a:gd name="connsiteY1" fmla="*/ 149225 h 1656184"/>
              <a:gd name="connsiteX2" fmla="*/ 504056 w 504056"/>
              <a:gd name="connsiteY2" fmla="*/ 0 h 1656184"/>
              <a:gd name="connsiteX3" fmla="*/ 158168 w 504056"/>
              <a:gd name="connsiteY3" fmla="*/ 1575221 h 1656184"/>
              <a:gd name="connsiteX4" fmla="*/ 0 w 504056"/>
              <a:gd name="connsiteY4" fmla="*/ 1656184 h 1656184"/>
              <a:gd name="connsiteX0" fmla="*/ 0 w 504056"/>
              <a:gd name="connsiteY0" fmla="*/ 1656184 h 1656184"/>
              <a:gd name="connsiteX1" fmla="*/ 326044 w 504056"/>
              <a:gd name="connsiteY1" fmla="*/ 149225 h 1656184"/>
              <a:gd name="connsiteX2" fmla="*/ 504056 w 504056"/>
              <a:gd name="connsiteY2" fmla="*/ 0 h 1656184"/>
              <a:gd name="connsiteX3" fmla="*/ 158168 w 504056"/>
              <a:gd name="connsiteY3" fmla="*/ 1575221 h 1656184"/>
              <a:gd name="connsiteX4" fmla="*/ 0 w 504056"/>
              <a:gd name="connsiteY4" fmla="*/ 1656184 h 1656184"/>
              <a:gd name="connsiteX0" fmla="*/ 0 w 504056"/>
              <a:gd name="connsiteY0" fmla="*/ 1656184 h 1656184"/>
              <a:gd name="connsiteX1" fmla="*/ 326044 w 504056"/>
              <a:gd name="connsiteY1" fmla="*/ 149225 h 1656184"/>
              <a:gd name="connsiteX2" fmla="*/ 504056 w 504056"/>
              <a:gd name="connsiteY2" fmla="*/ 0 h 1656184"/>
              <a:gd name="connsiteX3" fmla="*/ 158168 w 504056"/>
              <a:gd name="connsiteY3" fmla="*/ 1575221 h 1656184"/>
              <a:gd name="connsiteX4" fmla="*/ 0 w 504056"/>
              <a:gd name="connsiteY4" fmla="*/ 1656184 h 1656184"/>
              <a:gd name="connsiteX0" fmla="*/ 0 w 504056"/>
              <a:gd name="connsiteY0" fmla="*/ 1656184 h 1656184"/>
              <a:gd name="connsiteX1" fmla="*/ 326044 w 504056"/>
              <a:gd name="connsiteY1" fmla="*/ 149225 h 1656184"/>
              <a:gd name="connsiteX2" fmla="*/ 504056 w 504056"/>
              <a:gd name="connsiteY2" fmla="*/ 0 h 1656184"/>
              <a:gd name="connsiteX3" fmla="*/ 158168 w 504056"/>
              <a:gd name="connsiteY3" fmla="*/ 1575221 h 1656184"/>
              <a:gd name="connsiteX4" fmla="*/ 0 w 504056"/>
              <a:gd name="connsiteY4" fmla="*/ 1656184 h 1656184"/>
              <a:gd name="connsiteX0" fmla="*/ 0 w 504056"/>
              <a:gd name="connsiteY0" fmla="*/ 1656184 h 1656184"/>
              <a:gd name="connsiteX1" fmla="*/ 326044 w 504056"/>
              <a:gd name="connsiteY1" fmla="*/ 149225 h 1656184"/>
              <a:gd name="connsiteX2" fmla="*/ 504056 w 504056"/>
              <a:gd name="connsiteY2" fmla="*/ 0 h 1656184"/>
              <a:gd name="connsiteX3" fmla="*/ 158168 w 504056"/>
              <a:gd name="connsiteY3" fmla="*/ 1575221 h 1656184"/>
              <a:gd name="connsiteX4" fmla="*/ 0 w 504056"/>
              <a:gd name="connsiteY4" fmla="*/ 1656184 h 1656184"/>
              <a:gd name="connsiteX0" fmla="*/ 0 w 487387"/>
              <a:gd name="connsiteY0" fmla="*/ 1587128 h 1587128"/>
              <a:gd name="connsiteX1" fmla="*/ 326044 w 487387"/>
              <a:gd name="connsiteY1" fmla="*/ 80169 h 1587128"/>
              <a:gd name="connsiteX2" fmla="*/ 487387 w 487387"/>
              <a:gd name="connsiteY2" fmla="*/ 0 h 1587128"/>
              <a:gd name="connsiteX3" fmla="*/ 158168 w 487387"/>
              <a:gd name="connsiteY3" fmla="*/ 1506165 h 1587128"/>
              <a:gd name="connsiteX4" fmla="*/ 0 w 487387"/>
              <a:gd name="connsiteY4" fmla="*/ 1587128 h 1587128"/>
              <a:gd name="connsiteX0" fmla="*/ 0 w 487387"/>
              <a:gd name="connsiteY0" fmla="*/ 1587146 h 1587146"/>
              <a:gd name="connsiteX1" fmla="*/ 326044 w 487387"/>
              <a:gd name="connsiteY1" fmla="*/ 80187 h 1587146"/>
              <a:gd name="connsiteX2" fmla="*/ 487387 w 487387"/>
              <a:gd name="connsiteY2" fmla="*/ 18 h 1587146"/>
              <a:gd name="connsiteX3" fmla="*/ 158168 w 487387"/>
              <a:gd name="connsiteY3" fmla="*/ 1506183 h 1587146"/>
              <a:gd name="connsiteX4" fmla="*/ 0 w 487387"/>
              <a:gd name="connsiteY4" fmla="*/ 1587146 h 15871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7387" h="1587146">
                <a:moveTo>
                  <a:pt x="0" y="1587146"/>
                </a:moveTo>
                <a:lnTo>
                  <a:pt x="326044" y="80187"/>
                </a:lnTo>
                <a:cubicBezTo>
                  <a:pt x="431948" y="101618"/>
                  <a:pt x="448952" y="-1569"/>
                  <a:pt x="487387" y="18"/>
                </a:cubicBezTo>
                <a:lnTo>
                  <a:pt x="158168" y="1506183"/>
                </a:lnTo>
                <a:cubicBezTo>
                  <a:pt x="114970" y="1564127"/>
                  <a:pt x="71773" y="1583970"/>
                  <a:pt x="0" y="1587146"/>
                </a:cubicBezTo>
                <a:close/>
              </a:path>
            </a:pathLst>
          </a:custGeom>
          <a:gradFill>
            <a:gsLst>
              <a:gs pos="52000">
                <a:srgbClr val="99DCE5"/>
              </a:gs>
              <a:gs pos="46000">
                <a:srgbClr val="037283"/>
              </a:gs>
              <a:gs pos="62000">
                <a:srgbClr val="7CD2DE"/>
              </a:gs>
            </a:gsLst>
            <a:lin ang="780000" scaled="0"/>
          </a:gra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9" name="弦形 68"/>
          <p:cNvSpPr/>
          <p:nvPr/>
        </p:nvSpPr>
        <p:spPr>
          <a:xfrm rot="12600000">
            <a:off x="5752017" y="4639796"/>
            <a:ext cx="172120" cy="148663"/>
          </a:xfrm>
          <a:prstGeom prst="chord">
            <a:avLst>
              <a:gd name="adj1" fmla="val 2700000"/>
              <a:gd name="adj2" fmla="val 13906918"/>
            </a:avLst>
          </a:prstGeom>
          <a:solidFill>
            <a:srgbClr val="013E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1" name="TextBox 40"/>
          <p:cNvSpPr txBox="1"/>
          <p:nvPr/>
        </p:nvSpPr>
        <p:spPr>
          <a:xfrm>
            <a:off x="3872427" y="1210478"/>
            <a:ext cx="3128918" cy="707886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r>
              <a:rPr lang="ru-RU" altLang="zh-CN" sz="2000" b="1" dirty="0" smtClean="0">
                <a:solidFill>
                  <a:schemeClr val="bg1"/>
                </a:solidFill>
                <a:latin typeface="Arial Narrow" pitchFamily="34" charset="0"/>
                <a:cs typeface="Times New Roman" pitchFamily="18" charset="0"/>
              </a:rPr>
              <a:t>ИСПОЛНЕНО ПУТЕМ ПРЕДОСТАВЛЕНИЯ ДФНО</a:t>
            </a:r>
            <a:endParaRPr lang="zh-CN" altLang="en-US" sz="2000" b="1" dirty="0">
              <a:solidFill>
                <a:schemeClr val="bg1"/>
              </a:solidFill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843808" y="1492606"/>
            <a:ext cx="973344" cy="425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300"/>
              </a:lnSpc>
            </a:pPr>
            <a:r>
              <a:rPr lang="ru-RU" altLang="zh-CN" sz="44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aettenschweiler" pitchFamily="34" charset="0"/>
              </a:rPr>
              <a:t> 42%</a:t>
            </a:r>
          </a:p>
          <a:p>
            <a:pPr algn="ctr">
              <a:lnSpc>
                <a:spcPts val="1300"/>
              </a:lnSpc>
            </a:pPr>
            <a:r>
              <a:rPr lang="ru-RU" altLang="zh-CN" sz="16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aettenschweiler" pitchFamily="34" charset="0"/>
              </a:rPr>
              <a:t>118,3 тыс.</a:t>
            </a:r>
            <a:endParaRPr lang="zh-CN" altLang="en-US" sz="2000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Haettenschweiler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483768" y="2356702"/>
            <a:ext cx="930063" cy="425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300"/>
              </a:lnSpc>
            </a:pPr>
            <a:r>
              <a:rPr lang="ru-RU" altLang="zh-CN" sz="44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aettenschweiler" pitchFamily="34" charset="0"/>
              </a:rPr>
              <a:t> 27%</a:t>
            </a:r>
            <a:endParaRPr lang="en-US" altLang="zh-CN" sz="4400" dirty="0" smtClean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Haettenschweiler" pitchFamily="34" charset="0"/>
            </a:endParaRPr>
          </a:p>
          <a:p>
            <a:pPr algn="ctr">
              <a:lnSpc>
                <a:spcPts val="1300"/>
              </a:lnSpc>
            </a:pPr>
            <a:r>
              <a:rPr lang="ru-RU" altLang="zh-CN" sz="16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aettenschweiler" pitchFamily="34" charset="0"/>
              </a:rPr>
              <a:t>75,4 тыс.</a:t>
            </a:r>
            <a:endParaRPr lang="zh-CN" altLang="en-US" sz="2000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Haettenschweiler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3381939" y="2062380"/>
            <a:ext cx="3494317" cy="646331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r>
              <a:rPr lang="ru-RU" altLang="zh-CN" b="1" dirty="0" smtClean="0">
                <a:solidFill>
                  <a:schemeClr val="bg1"/>
                </a:solidFill>
                <a:latin typeface="Arial Narrow" pitchFamily="34" charset="0"/>
              </a:rPr>
              <a:t>ИСПОЛНЕНО ПУТЕМ ПРЕДОСТАВЛЕНИЯ ПОЯСНЕНИЯ</a:t>
            </a:r>
            <a:endParaRPr lang="zh-CN" altLang="en-US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051720" y="3292806"/>
            <a:ext cx="830677" cy="425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300"/>
              </a:lnSpc>
            </a:pPr>
            <a:r>
              <a:rPr lang="ru-RU" altLang="zh-CN" sz="44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aettenschweiler" pitchFamily="34" charset="0"/>
              </a:rPr>
              <a:t> 12%</a:t>
            </a:r>
            <a:endParaRPr lang="en-US" altLang="zh-CN" sz="4400" dirty="0" smtClean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Haettenschweiler" pitchFamily="34" charset="0"/>
            </a:endParaRPr>
          </a:p>
          <a:p>
            <a:pPr algn="ctr">
              <a:lnSpc>
                <a:spcPts val="1300"/>
              </a:lnSpc>
            </a:pPr>
            <a:r>
              <a:rPr lang="ru-RU" altLang="zh-CN" sz="16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aettenschweiler" pitchFamily="34" charset="0"/>
              </a:rPr>
              <a:t>33,4 тыс.</a:t>
            </a:r>
            <a:endParaRPr lang="zh-CN" altLang="en-US" sz="2000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Haettenschweiler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3131840" y="3102430"/>
            <a:ext cx="2051605" cy="400110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r>
              <a:rPr lang="ru-RU" altLang="zh-CN" sz="2000" b="1" dirty="0" smtClean="0">
                <a:solidFill>
                  <a:schemeClr val="bg1"/>
                </a:solidFill>
                <a:latin typeface="Arial Narrow" pitchFamily="34" charset="0"/>
              </a:rPr>
              <a:t>НЕИСПОЛНЕНО</a:t>
            </a:r>
            <a:endParaRPr lang="zh-CN" altLang="en-US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509075" y="4156902"/>
            <a:ext cx="830677" cy="425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300"/>
              </a:lnSpc>
            </a:pPr>
            <a:r>
              <a:rPr lang="ru-RU" altLang="zh-CN" sz="44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aettenschweiler" pitchFamily="34" charset="0"/>
              </a:rPr>
              <a:t> 19%</a:t>
            </a:r>
            <a:endParaRPr lang="en-US" altLang="zh-CN" sz="4400" dirty="0" smtClean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Haettenschweiler" pitchFamily="34" charset="0"/>
            </a:endParaRPr>
          </a:p>
          <a:p>
            <a:pPr algn="ctr">
              <a:lnSpc>
                <a:spcPts val="1300"/>
              </a:lnSpc>
            </a:pPr>
            <a:r>
              <a:rPr lang="ru-RU" altLang="zh-CN" sz="16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aettenschweiler" pitchFamily="34" charset="0"/>
              </a:rPr>
              <a:t>53,6 тыс.</a:t>
            </a:r>
            <a:endParaRPr lang="zh-CN" altLang="en-US" sz="2000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Haettenschweiler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2634208" y="3973171"/>
            <a:ext cx="2051605" cy="400110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r>
              <a:rPr lang="ru-RU" altLang="zh-CN" sz="2000" b="1" dirty="0" smtClean="0">
                <a:solidFill>
                  <a:schemeClr val="bg1"/>
                </a:solidFill>
                <a:latin typeface="Arial Narrow" pitchFamily="34" charset="0"/>
              </a:rPr>
              <a:t>НА ИСПОЛНЕНИИ</a:t>
            </a:r>
            <a:endParaRPr lang="zh-CN" altLang="en-US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57" name="Заголовок 1"/>
          <p:cNvSpPr>
            <a:spLocks noGrp="1"/>
          </p:cNvSpPr>
          <p:nvPr>
            <p:ph type="title"/>
          </p:nvPr>
        </p:nvSpPr>
        <p:spPr>
          <a:xfrm>
            <a:off x="457199" y="51470"/>
            <a:ext cx="8229600" cy="529568"/>
          </a:xfrm>
        </p:spPr>
        <p:txBody>
          <a:bodyPr>
            <a:normAutofit/>
          </a:bodyPr>
          <a:lstStyle/>
          <a:p>
            <a:r>
              <a:rPr lang="ru-RU" sz="2000" b="1" cap="all" dirty="0" smtClean="0">
                <a:solidFill>
                  <a:schemeClr val="tx2"/>
                </a:solidFill>
                <a:latin typeface="Arial Narrow" pitchFamily="34" charset="0"/>
              </a:rPr>
              <a:t>Отработка уведомлений в 2019 году</a:t>
            </a:r>
            <a:endParaRPr lang="ru-RU" sz="2000" b="1" cap="all" dirty="0">
              <a:solidFill>
                <a:schemeClr val="tx2"/>
              </a:solidFill>
              <a:latin typeface="Arial Narrow" pitchFamily="34" charset="0"/>
            </a:endParaRPr>
          </a:p>
        </p:txBody>
      </p:sp>
      <p:pic>
        <p:nvPicPr>
          <p:cNvPr id="59" name="Рисунок 5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4981" y="4245020"/>
            <a:ext cx="919019" cy="919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1608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空心弧 24"/>
          <p:cNvSpPr/>
          <p:nvPr/>
        </p:nvSpPr>
        <p:spPr>
          <a:xfrm rot="21540000" flipH="1">
            <a:off x="4995926" y="1083151"/>
            <a:ext cx="3016369" cy="1777959"/>
          </a:xfrm>
          <a:custGeom>
            <a:avLst/>
            <a:gdLst>
              <a:gd name="connsiteX0" fmla="*/ 5 w 3463628"/>
              <a:gd name="connsiteY0" fmla="*/ 1770917 h 3533083"/>
              <a:gd name="connsiteX1" fmla="*/ 1088528 w 3463628"/>
              <a:gd name="connsiteY1" fmla="*/ 126392 h 3533083"/>
              <a:gd name="connsiteX2" fmla="*/ 3016369 w 3463628"/>
              <a:gd name="connsiteY2" fmla="*/ 581743 h 3533083"/>
              <a:gd name="connsiteX3" fmla="*/ 2297211 w 3463628"/>
              <a:gd name="connsiteY3" fmla="*/ 1245052 h 3533083"/>
              <a:gd name="connsiteX4" fmla="*/ 1445694 w 3463628"/>
              <a:gd name="connsiteY4" fmla="*/ 1037036 h 3533083"/>
              <a:gd name="connsiteX5" fmla="*/ 978028 w 3463628"/>
              <a:gd name="connsiteY5" fmla="*/ 1768445 h 3533083"/>
              <a:gd name="connsiteX6" fmla="*/ 5 w 3463628"/>
              <a:gd name="connsiteY6" fmla="*/ 1770917 h 3533083"/>
              <a:gd name="connsiteX0" fmla="*/ 5 w 3016369"/>
              <a:gd name="connsiteY0" fmla="*/ 1770990 h 1770990"/>
              <a:gd name="connsiteX1" fmla="*/ 1088528 w 3016369"/>
              <a:gd name="connsiteY1" fmla="*/ 126465 h 1770990"/>
              <a:gd name="connsiteX2" fmla="*/ 3016369 w 3016369"/>
              <a:gd name="connsiteY2" fmla="*/ 581816 h 1770990"/>
              <a:gd name="connsiteX3" fmla="*/ 2339486 w 3016369"/>
              <a:gd name="connsiteY3" fmla="*/ 1211045 h 1770990"/>
              <a:gd name="connsiteX4" fmla="*/ 1445694 w 3016369"/>
              <a:gd name="connsiteY4" fmla="*/ 1037109 h 1770990"/>
              <a:gd name="connsiteX5" fmla="*/ 978028 w 3016369"/>
              <a:gd name="connsiteY5" fmla="*/ 1768518 h 1770990"/>
              <a:gd name="connsiteX6" fmla="*/ 5 w 3016369"/>
              <a:gd name="connsiteY6" fmla="*/ 1770990 h 1770990"/>
              <a:gd name="connsiteX0" fmla="*/ 5 w 3016369"/>
              <a:gd name="connsiteY0" fmla="*/ 1770990 h 1777959"/>
              <a:gd name="connsiteX1" fmla="*/ 1088528 w 3016369"/>
              <a:gd name="connsiteY1" fmla="*/ 126465 h 1777959"/>
              <a:gd name="connsiteX2" fmla="*/ 3016369 w 3016369"/>
              <a:gd name="connsiteY2" fmla="*/ 581816 h 1777959"/>
              <a:gd name="connsiteX3" fmla="*/ 2339486 w 3016369"/>
              <a:gd name="connsiteY3" fmla="*/ 1211045 h 1777959"/>
              <a:gd name="connsiteX4" fmla="*/ 1445694 w 3016369"/>
              <a:gd name="connsiteY4" fmla="*/ 1037109 h 1777959"/>
              <a:gd name="connsiteX5" fmla="*/ 982957 w 3016369"/>
              <a:gd name="connsiteY5" fmla="*/ 1777959 h 1777959"/>
              <a:gd name="connsiteX6" fmla="*/ 5 w 3016369"/>
              <a:gd name="connsiteY6" fmla="*/ 1770990 h 1777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016369" h="1777959">
                <a:moveTo>
                  <a:pt x="5" y="1770990"/>
                </a:moveTo>
                <a:cubicBezTo>
                  <a:pt x="-1753" y="1047092"/>
                  <a:pt x="429634" y="395360"/>
                  <a:pt x="1088528" y="126465"/>
                </a:cubicBezTo>
                <a:cubicBezTo>
                  <a:pt x="1761251" y="-148073"/>
                  <a:pt x="2530412" y="33601"/>
                  <a:pt x="3016369" y="581816"/>
                </a:cubicBezTo>
                <a:lnTo>
                  <a:pt x="2339486" y="1211045"/>
                </a:lnTo>
                <a:cubicBezTo>
                  <a:pt x="2127022" y="958978"/>
                  <a:pt x="1742907" y="909550"/>
                  <a:pt x="1445694" y="1037109"/>
                </a:cubicBezTo>
                <a:cubicBezTo>
                  <a:pt x="1162165" y="1158795"/>
                  <a:pt x="982216" y="1457376"/>
                  <a:pt x="982957" y="1777959"/>
                </a:cubicBezTo>
                <a:lnTo>
                  <a:pt x="5" y="1770990"/>
                </a:lnTo>
                <a:close/>
              </a:path>
            </a:pathLst>
          </a:custGeom>
          <a:pattFill prst="sphere">
            <a:fgClr>
              <a:srgbClr val="79BACE"/>
            </a:fgClr>
            <a:bgClr>
              <a:srgbClr val="4299B4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49294" y="1434398"/>
            <a:ext cx="1655197" cy="36933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chemeClr val="bg1"/>
                </a:solidFill>
                <a:latin typeface="Corbel" pitchFamily="34" charset="0"/>
              </a:rPr>
              <a:t>STEP           ONE</a:t>
            </a:r>
            <a:endParaRPr lang="zh-CN" altLang="en-US" dirty="0">
              <a:solidFill>
                <a:schemeClr val="bg1"/>
              </a:solidFill>
              <a:latin typeface="Corbel" pitchFamily="34" charset="0"/>
            </a:endParaRPr>
          </a:p>
        </p:txBody>
      </p:sp>
      <p:sp>
        <p:nvSpPr>
          <p:cNvPr id="19" name="空心弧 18"/>
          <p:cNvSpPr/>
          <p:nvPr/>
        </p:nvSpPr>
        <p:spPr>
          <a:xfrm rot="10800000" flipH="1">
            <a:off x="844576" y="1046621"/>
            <a:ext cx="3506891" cy="3597527"/>
          </a:xfrm>
          <a:prstGeom prst="blockArc">
            <a:avLst>
              <a:gd name="adj1" fmla="val 2244214"/>
              <a:gd name="adj2" fmla="val 10693428"/>
              <a:gd name="adj3" fmla="val 26240"/>
            </a:avLst>
          </a:prstGeom>
          <a:pattFill prst="sphere">
            <a:fgClr>
              <a:srgbClr val="8E8A98"/>
            </a:fgClr>
            <a:bgClr>
              <a:srgbClr val="7C7787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32" name="空心弧 31"/>
          <p:cNvSpPr/>
          <p:nvPr/>
        </p:nvSpPr>
        <p:spPr>
          <a:xfrm rot="10800000" flipH="1">
            <a:off x="4493360" y="1110168"/>
            <a:ext cx="3528392" cy="3528392"/>
          </a:xfrm>
          <a:prstGeom prst="blockArc">
            <a:avLst>
              <a:gd name="adj1" fmla="val 13444279"/>
              <a:gd name="adj2" fmla="val 91220"/>
              <a:gd name="adj3" fmla="val 27669"/>
            </a:avLst>
          </a:prstGeom>
          <a:pattFill prst="sphere">
            <a:fgClr>
              <a:schemeClr val="accent6">
                <a:lumMod val="75000"/>
              </a:schemeClr>
            </a:fgClr>
            <a:bgClr>
              <a:srgbClr val="B45608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291703" y="3542341"/>
            <a:ext cx="70243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7200" dirty="0" smtClean="0">
                <a:solidFill>
                  <a:schemeClr val="bg1"/>
                </a:solidFill>
                <a:latin typeface="Niagara Solid" pitchFamily="82" charset="0"/>
                <a:cs typeface="FreesiaUPC" pitchFamily="34" charset="-34"/>
              </a:rPr>
              <a:t>04</a:t>
            </a:r>
            <a:endParaRPr lang="zh-CN" altLang="en-US" sz="2800" dirty="0">
              <a:solidFill>
                <a:schemeClr val="bg1"/>
              </a:solidFill>
              <a:latin typeface="Niagara Solid" pitchFamily="82" charset="0"/>
              <a:cs typeface="FreesiaUPC" pitchFamily="34" charset="-34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768544" y="3989153"/>
            <a:ext cx="18325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chemeClr val="bg1"/>
                </a:solidFill>
                <a:latin typeface="Corbel" pitchFamily="34" charset="0"/>
              </a:rPr>
              <a:t>STEP            FOUR</a:t>
            </a:r>
            <a:endParaRPr lang="zh-CN" altLang="en-US" dirty="0">
              <a:solidFill>
                <a:schemeClr val="bg1"/>
              </a:solidFill>
              <a:latin typeface="Corbel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309688" y="4631810"/>
            <a:ext cx="25458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altLang="zh-CN" b="1" dirty="0" smtClean="0">
                <a:solidFill>
                  <a:schemeClr val="tx2"/>
                </a:solidFill>
                <a:latin typeface="Arial Narrow" pitchFamily="34" charset="0"/>
              </a:rPr>
              <a:t>ЭФФЕКТИВНОСТЬ 1-10%</a:t>
            </a:r>
            <a:endParaRPr lang="zh-CN" altLang="en-US" b="1" dirty="0">
              <a:solidFill>
                <a:schemeClr val="tx2"/>
              </a:solidFill>
              <a:latin typeface="Arial Narrow" pitchFamily="34" charset="0"/>
            </a:endParaRPr>
          </a:p>
        </p:txBody>
      </p:sp>
      <p:cxnSp>
        <p:nvCxnSpPr>
          <p:cNvPr id="46" name="直接连接符 45"/>
          <p:cNvCxnSpPr/>
          <p:nvPr/>
        </p:nvCxnSpPr>
        <p:spPr>
          <a:xfrm>
            <a:off x="6253784" y="1054328"/>
            <a:ext cx="0" cy="115301"/>
          </a:xfrm>
          <a:prstGeom prst="line">
            <a:avLst/>
          </a:prstGeom>
          <a:ln>
            <a:solidFill>
              <a:srgbClr val="4299B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接连接符 46"/>
          <p:cNvCxnSpPr/>
          <p:nvPr/>
        </p:nvCxnSpPr>
        <p:spPr>
          <a:xfrm>
            <a:off x="2612849" y="960787"/>
            <a:ext cx="0" cy="115301"/>
          </a:xfrm>
          <a:prstGeom prst="line">
            <a:avLst/>
          </a:prstGeom>
          <a:ln>
            <a:solidFill>
              <a:srgbClr val="8C6D7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接连接符 49"/>
          <p:cNvCxnSpPr/>
          <p:nvPr/>
        </p:nvCxnSpPr>
        <p:spPr>
          <a:xfrm>
            <a:off x="2582633" y="3587678"/>
            <a:ext cx="0" cy="115301"/>
          </a:xfrm>
          <a:prstGeom prst="line">
            <a:avLst/>
          </a:prstGeom>
          <a:ln>
            <a:solidFill>
              <a:srgbClr val="8C6D7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接连接符 50"/>
          <p:cNvCxnSpPr/>
          <p:nvPr/>
        </p:nvCxnSpPr>
        <p:spPr>
          <a:xfrm>
            <a:off x="2576892" y="4506327"/>
            <a:ext cx="0" cy="115301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接连接符 58"/>
          <p:cNvCxnSpPr/>
          <p:nvPr/>
        </p:nvCxnSpPr>
        <p:spPr>
          <a:xfrm>
            <a:off x="6227096" y="3587678"/>
            <a:ext cx="0" cy="115301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接连接符 59"/>
          <p:cNvCxnSpPr/>
          <p:nvPr/>
        </p:nvCxnSpPr>
        <p:spPr>
          <a:xfrm>
            <a:off x="6227096" y="4621628"/>
            <a:ext cx="0" cy="115301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空心弧 24"/>
          <p:cNvSpPr/>
          <p:nvPr/>
        </p:nvSpPr>
        <p:spPr>
          <a:xfrm rot="10165802" flipH="1">
            <a:off x="4322121" y="1670643"/>
            <a:ext cx="1341528" cy="1058352"/>
          </a:xfrm>
          <a:custGeom>
            <a:avLst/>
            <a:gdLst>
              <a:gd name="connsiteX0" fmla="*/ 1396910 w 3517410"/>
              <a:gd name="connsiteY0" fmla="*/ 38363 h 3587247"/>
              <a:gd name="connsiteX1" fmla="*/ 2687571 w 3517410"/>
              <a:gd name="connsiteY1" fmla="*/ 270570 h 3587247"/>
              <a:gd name="connsiteX2" fmla="*/ 2187808 w 3517410"/>
              <a:gd name="connsiteY2" fmla="*/ 1090027 h 3587247"/>
              <a:gd name="connsiteX3" fmla="*/ 1590638 w 3517410"/>
              <a:gd name="connsiteY3" fmla="*/ 978239 h 3587247"/>
              <a:gd name="connsiteX4" fmla="*/ 1396910 w 3517410"/>
              <a:gd name="connsiteY4" fmla="*/ 38363 h 3587247"/>
              <a:gd name="connsiteX0" fmla="*/ 0 w 1308940"/>
              <a:gd name="connsiteY0" fmla="*/ 43672 h 1068671"/>
              <a:gd name="connsiteX1" fmla="*/ 1308940 w 1308940"/>
              <a:gd name="connsiteY1" fmla="*/ 249214 h 1068671"/>
              <a:gd name="connsiteX2" fmla="*/ 809177 w 1308940"/>
              <a:gd name="connsiteY2" fmla="*/ 1068671 h 1068671"/>
              <a:gd name="connsiteX3" fmla="*/ 212007 w 1308940"/>
              <a:gd name="connsiteY3" fmla="*/ 956883 h 1068671"/>
              <a:gd name="connsiteX4" fmla="*/ 0 w 1308940"/>
              <a:gd name="connsiteY4" fmla="*/ 43672 h 1068671"/>
              <a:gd name="connsiteX0" fmla="*/ 0 w 1356178"/>
              <a:gd name="connsiteY0" fmla="*/ 35221 h 1060220"/>
              <a:gd name="connsiteX1" fmla="*/ 1356178 w 1356178"/>
              <a:gd name="connsiteY1" fmla="*/ 286209 h 1060220"/>
              <a:gd name="connsiteX2" fmla="*/ 809177 w 1356178"/>
              <a:gd name="connsiteY2" fmla="*/ 1060220 h 1060220"/>
              <a:gd name="connsiteX3" fmla="*/ 212007 w 1356178"/>
              <a:gd name="connsiteY3" fmla="*/ 948432 h 1060220"/>
              <a:gd name="connsiteX4" fmla="*/ 0 w 1356178"/>
              <a:gd name="connsiteY4" fmla="*/ 35221 h 1060220"/>
              <a:gd name="connsiteX0" fmla="*/ 0 w 1367080"/>
              <a:gd name="connsiteY0" fmla="*/ 31808 h 1056807"/>
              <a:gd name="connsiteX1" fmla="*/ 1367080 w 1367080"/>
              <a:gd name="connsiteY1" fmla="*/ 306600 h 1056807"/>
              <a:gd name="connsiteX2" fmla="*/ 809177 w 1367080"/>
              <a:gd name="connsiteY2" fmla="*/ 1056807 h 1056807"/>
              <a:gd name="connsiteX3" fmla="*/ 212007 w 1367080"/>
              <a:gd name="connsiteY3" fmla="*/ 945019 h 1056807"/>
              <a:gd name="connsiteX4" fmla="*/ 0 w 1367080"/>
              <a:gd name="connsiteY4" fmla="*/ 31808 h 1056807"/>
              <a:gd name="connsiteX0" fmla="*/ 0 w 1367080"/>
              <a:gd name="connsiteY0" fmla="*/ 31808 h 1057016"/>
              <a:gd name="connsiteX1" fmla="*/ 1367080 w 1367080"/>
              <a:gd name="connsiteY1" fmla="*/ 306600 h 1057016"/>
              <a:gd name="connsiteX2" fmla="*/ 825365 w 1367080"/>
              <a:gd name="connsiteY2" fmla="*/ 1057016 h 1057016"/>
              <a:gd name="connsiteX3" fmla="*/ 212007 w 1367080"/>
              <a:gd name="connsiteY3" fmla="*/ 945019 h 1057016"/>
              <a:gd name="connsiteX4" fmla="*/ 0 w 1367080"/>
              <a:gd name="connsiteY4" fmla="*/ 31808 h 1057016"/>
              <a:gd name="connsiteX0" fmla="*/ 0 w 1367080"/>
              <a:gd name="connsiteY0" fmla="*/ 31808 h 1057016"/>
              <a:gd name="connsiteX1" fmla="*/ 1367080 w 1367080"/>
              <a:gd name="connsiteY1" fmla="*/ 306600 h 1057016"/>
              <a:gd name="connsiteX2" fmla="*/ 825365 w 1367080"/>
              <a:gd name="connsiteY2" fmla="*/ 1057016 h 1057016"/>
              <a:gd name="connsiteX3" fmla="*/ 200314 w 1367080"/>
              <a:gd name="connsiteY3" fmla="*/ 934282 h 1057016"/>
              <a:gd name="connsiteX4" fmla="*/ 0 w 1367080"/>
              <a:gd name="connsiteY4" fmla="*/ 31808 h 1057016"/>
              <a:gd name="connsiteX0" fmla="*/ 0 w 1341528"/>
              <a:gd name="connsiteY0" fmla="*/ 31606 h 1058352"/>
              <a:gd name="connsiteX1" fmla="*/ 1341528 w 1341528"/>
              <a:gd name="connsiteY1" fmla="*/ 307936 h 1058352"/>
              <a:gd name="connsiteX2" fmla="*/ 799813 w 1341528"/>
              <a:gd name="connsiteY2" fmla="*/ 1058352 h 1058352"/>
              <a:gd name="connsiteX3" fmla="*/ 174762 w 1341528"/>
              <a:gd name="connsiteY3" fmla="*/ 935618 h 1058352"/>
              <a:gd name="connsiteX4" fmla="*/ 0 w 1341528"/>
              <a:gd name="connsiteY4" fmla="*/ 31606 h 10583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41528" h="1058352">
                <a:moveTo>
                  <a:pt x="0" y="31606"/>
                </a:moveTo>
                <a:cubicBezTo>
                  <a:pt x="443487" y="-63472"/>
                  <a:pt x="956711" y="63835"/>
                  <a:pt x="1341528" y="307936"/>
                </a:cubicBezTo>
                <a:lnTo>
                  <a:pt x="799813" y="1058352"/>
                </a:lnTo>
                <a:cubicBezTo>
                  <a:pt x="622575" y="940607"/>
                  <a:pt x="380159" y="889501"/>
                  <a:pt x="174762" y="935618"/>
                </a:cubicBezTo>
                <a:cubicBezTo>
                  <a:pt x="110186" y="622326"/>
                  <a:pt x="64576" y="344898"/>
                  <a:pt x="0" y="31606"/>
                </a:cubicBezTo>
                <a:close/>
              </a:path>
            </a:pathLst>
          </a:custGeom>
          <a:pattFill prst="sphere">
            <a:fgClr>
              <a:srgbClr val="79BACE"/>
            </a:fgClr>
            <a:bgClr>
              <a:srgbClr val="4299B4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68" name="空心弧 31"/>
          <p:cNvSpPr/>
          <p:nvPr/>
        </p:nvSpPr>
        <p:spPr>
          <a:xfrm rot="150925" flipH="1">
            <a:off x="2691714" y="2928070"/>
            <a:ext cx="3528392" cy="3528392"/>
          </a:xfrm>
          <a:prstGeom prst="blockArc">
            <a:avLst>
              <a:gd name="adj1" fmla="val 13623085"/>
              <a:gd name="adj2" fmla="val 16436497"/>
              <a:gd name="adj3" fmla="val 27299"/>
            </a:avLst>
          </a:prstGeom>
          <a:pattFill prst="sphere">
            <a:fgClr>
              <a:schemeClr val="accent6">
                <a:lumMod val="75000"/>
              </a:schemeClr>
            </a:fgClr>
            <a:bgClr>
              <a:srgbClr val="B45608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69" name="空心弧 18"/>
          <p:cNvSpPr/>
          <p:nvPr/>
        </p:nvSpPr>
        <p:spPr>
          <a:xfrm rot="9720477" flipH="1">
            <a:off x="3099017" y="1540798"/>
            <a:ext cx="1420141" cy="1435219"/>
          </a:xfrm>
          <a:custGeom>
            <a:avLst/>
            <a:gdLst>
              <a:gd name="connsiteX0" fmla="*/ 48535 w 3397923"/>
              <a:gd name="connsiteY0" fmla="*/ 1297350 h 3402067"/>
              <a:gd name="connsiteX1" fmla="*/ 1179243 w 3397923"/>
              <a:gd name="connsiteY1" fmla="*/ 81543 h 3402067"/>
              <a:gd name="connsiteX2" fmla="*/ 1461429 w 3397923"/>
              <a:gd name="connsiteY2" fmla="*/ 960862 h 3402067"/>
              <a:gd name="connsiteX3" fmla="*/ 945579 w 3397923"/>
              <a:gd name="connsiteY3" fmla="*/ 1516762 h 3402067"/>
              <a:gd name="connsiteX4" fmla="*/ 48535 w 3397923"/>
              <a:gd name="connsiteY4" fmla="*/ 1297350 h 3402067"/>
              <a:gd name="connsiteX0" fmla="*/ 0 w 1420141"/>
              <a:gd name="connsiteY0" fmla="*/ 1215807 h 1435219"/>
              <a:gd name="connsiteX1" fmla="*/ 1130708 w 1420141"/>
              <a:gd name="connsiteY1" fmla="*/ 0 h 1435219"/>
              <a:gd name="connsiteX2" fmla="*/ 1420141 w 1420141"/>
              <a:gd name="connsiteY2" fmla="*/ 876965 h 1435219"/>
              <a:gd name="connsiteX3" fmla="*/ 897044 w 1420141"/>
              <a:gd name="connsiteY3" fmla="*/ 1435219 h 1435219"/>
              <a:gd name="connsiteX4" fmla="*/ 0 w 1420141"/>
              <a:gd name="connsiteY4" fmla="*/ 1215807 h 1435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20141" h="1435219">
                <a:moveTo>
                  <a:pt x="0" y="1215807"/>
                </a:moveTo>
                <a:cubicBezTo>
                  <a:pt x="140180" y="641294"/>
                  <a:pt x="568337" y="180913"/>
                  <a:pt x="1130708" y="0"/>
                </a:cubicBezTo>
                <a:cubicBezTo>
                  <a:pt x="1224770" y="293106"/>
                  <a:pt x="1326079" y="583859"/>
                  <a:pt x="1420141" y="876965"/>
                </a:cubicBezTo>
                <a:cubicBezTo>
                  <a:pt x="1163510" y="959762"/>
                  <a:pt x="960934" y="1172610"/>
                  <a:pt x="897044" y="1435219"/>
                </a:cubicBezTo>
                <a:lnTo>
                  <a:pt x="0" y="1215807"/>
                </a:lnTo>
                <a:close/>
              </a:path>
            </a:pathLst>
          </a:custGeom>
          <a:pattFill prst="sphere">
            <a:fgClr>
              <a:srgbClr val="8E8A98"/>
            </a:fgClr>
            <a:bgClr>
              <a:srgbClr val="7C7787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71" name="空心弧 9"/>
          <p:cNvSpPr/>
          <p:nvPr/>
        </p:nvSpPr>
        <p:spPr>
          <a:xfrm rot="13391097" flipH="1">
            <a:off x="759216" y="2503766"/>
            <a:ext cx="3017653" cy="1940902"/>
          </a:xfrm>
          <a:custGeom>
            <a:avLst/>
            <a:gdLst>
              <a:gd name="connsiteX0" fmla="*/ 496666 w 3528392"/>
              <a:gd name="connsiteY0" fmla="*/ 537104 h 3528392"/>
              <a:gd name="connsiteX1" fmla="*/ 2526952 w 3528392"/>
              <a:gd name="connsiteY1" fmla="*/ 173413 h 3528392"/>
              <a:gd name="connsiteX2" fmla="*/ 3514624 w 3528392"/>
              <a:gd name="connsiteY2" fmla="*/ 1984169 h 3528392"/>
              <a:gd name="connsiteX3" fmla="*/ 2571774 w 3528392"/>
              <a:gd name="connsiteY3" fmla="*/ 1865683 h 3528392"/>
              <a:gd name="connsiteX4" fmla="*/ 2116102 w 3528392"/>
              <a:gd name="connsiteY4" fmla="*/ 1030273 h 3528392"/>
              <a:gd name="connsiteX5" fmla="*/ 1179410 w 3528392"/>
              <a:gd name="connsiteY5" fmla="*/ 1198066 h 3528392"/>
              <a:gd name="connsiteX6" fmla="*/ 496666 w 3528392"/>
              <a:gd name="connsiteY6" fmla="*/ 537104 h 3528392"/>
              <a:gd name="connsiteX0" fmla="*/ 0 w 3031791"/>
              <a:gd name="connsiteY0" fmla="*/ 537160 h 1984225"/>
              <a:gd name="connsiteX1" fmla="*/ 2030286 w 3031791"/>
              <a:gd name="connsiteY1" fmla="*/ 173469 h 1984225"/>
              <a:gd name="connsiteX2" fmla="*/ 3017958 w 3031791"/>
              <a:gd name="connsiteY2" fmla="*/ 1984225 h 1984225"/>
              <a:gd name="connsiteX3" fmla="*/ 2075108 w 3031791"/>
              <a:gd name="connsiteY3" fmla="*/ 1865739 h 1984225"/>
              <a:gd name="connsiteX4" fmla="*/ 1619436 w 3031791"/>
              <a:gd name="connsiteY4" fmla="*/ 1030329 h 1984225"/>
              <a:gd name="connsiteX5" fmla="*/ 675692 w 3031791"/>
              <a:gd name="connsiteY5" fmla="*/ 1188238 h 1984225"/>
              <a:gd name="connsiteX6" fmla="*/ 0 w 3031791"/>
              <a:gd name="connsiteY6" fmla="*/ 537160 h 1984225"/>
              <a:gd name="connsiteX0" fmla="*/ 0 w 3017653"/>
              <a:gd name="connsiteY0" fmla="*/ 506981 h 1940902"/>
              <a:gd name="connsiteX1" fmla="*/ 2019761 w 3017653"/>
              <a:gd name="connsiteY1" fmla="*/ 130146 h 1940902"/>
              <a:gd name="connsiteX2" fmla="*/ 3007433 w 3017653"/>
              <a:gd name="connsiteY2" fmla="*/ 1940902 h 1940902"/>
              <a:gd name="connsiteX3" fmla="*/ 2064583 w 3017653"/>
              <a:gd name="connsiteY3" fmla="*/ 1822416 h 1940902"/>
              <a:gd name="connsiteX4" fmla="*/ 1608911 w 3017653"/>
              <a:gd name="connsiteY4" fmla="*/ 987006 h 1940902"/>
              <a:gd name="connsiteX5" fmla="*/ 665167 w 3017653"/>
              <a:gd name="connsiteY5" fmla="*/ 1144915 h 1940902"/>
              <a:gd name="connsiteX6" fmla="*/ 0 w 3017653"/>
              <a:gd name="connsiteY6" fmla="*/ 506981 h 19409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017653" h="1940902">
                <a:moveTo>
                  <a:pt x="0" y="506981"/>
                </a:moveTo>
                <a:cubicBezTo>
                  <a:pt x="528025" y="-38445"/>
                  <a:pt x="1518522" y="-108841"/>
                  <a:pt x="2019761" y="130146"/>
                </a:cubicBezTo>
                <a:cubicBezTo>
                  <a:pt x="2521000" y="369133"/>
                  <a:pt x="3102089" y="1187682"/>
                  <a:pt x="3007433" y="1940902"/>
                </a:cubicBezTo>
                <a:lnTo>
                  <a:pt x="2064583" y="1822416"/>
                </a:lnTo>
                <a:cubicBezTo>
                  <a:pt x="2108253" y="1474911"/>
                  <a:pt x="1924722" y="1138433"/>
                  <a:pt x="1608911" y="987006"/>
                </a:cubicBezTo>
                <a:cubicBezTo>
                  <a:pt x="1293099" y="835579"/>
                  <a:pt x="908776" y="893277"/>
                  <a:pt x="665167" y="1144915"/>
                </a:cubicBezTo>
                <a:lnTo>
                  <a:pt x="0" y="506981"/>
                </a:lnTo>
                <a:close/>
              </a:path>
            </a:pathLst>
          </a:custGeom>
          <a:pattFill prst="sphere">
            <a:fgClr>
              <a:srgbClr val="FB7582"/>
            </a:fgClr>
            <a:bgClr>
              <a:srgbClr val="FA3B4B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72" name="空心弧 9"/>
          <p:cNvSpPr/>
          <p:nvPr/>
        </p:nvSpPr>
        <p:spPr>
          <a:xfrm rot="19963209" flipH="1">
            <a:off x="2989820" y="2976651"/>
            <a:ext cx="1687447" cy="1162619"/>
          </a:xfrm>
          <a:custGeom>
            <a:avLst/>
            <a:gdLst>
              <a:gd name="connsiteX0" fmla="*/ 956375 w 3528392"/>
              <a:gd name="connsiteY0" fmla="*/ 195817 h 3528392"/>
              <a:gd name="connsiteX1" fmla="*/ 2851221 w 3528392"/>
              <a:gd name="connsiteY1" fmla="*/ 374677 h 3528392"/>
              <a:gd name="connsiteX2" fmla="*/ 2269880 w 3528392"/>
              <a:gd name="connsiteY2" fmla="*/ 1117792 h 3528392"/>
              <a:gd name="connsiteX3" fmla="*/ 1388398 w 3528392"/>
              <a:gd name="connsiteY3" fmla="*/ 1034587 h 3528392"/>
              <a:gd name="connsiteX4" fmla="*/ 956375 w 3528392"/>
              <a:gd name="connsiteY4" fmla="*/ 195817 h 3528392"/>
              <a:gd name="connsiteX0" fmla="*/ 0 w 1694433"/>
              <a:gd name="connsiteY0" fmla="*/ 292140 h 1214115"/>
              <a:gd name="connsiteX1" fmla="*/ 1694433 w 1694433"/>
              <a:gd name="connsiteY1" fmla="*/ 268780 h 1214115"/>
              <a:gd name="connsiteX2" fmla="*/ 1313505 w 1694433"/>
              <a:gd name="connsiteY2" fmla="*/ 1214115 h 1214115"/>
              <a:gd name="connsiteX3" fmla="*/ 432023 w 1694433"/>
              <a:gd name="connsiteY3" fmla="*/ 1130910 h 1214115"/>
              <a:gd name="connsiteX4" fmla="*/ 0 w 1694433"/>
              <a:gd name="connsiteY4" fmla="*/ 292140 h 1214115"/>
              <a:gd name="connsiteX0" fmla="*/ 0 w 1694433"/>
              <a:gd name="connsiteY0" fmla="*/ 292140 h 1130910"/>
              <a:gd name="connsiteX1" fmla="*/ 1694433 w 1694433"/>
              <a:gd name="connsiteY1" fmla="*/ 268780 h 1130910"/>
              <a:gd name="connsiteX2" fmla="*/ 1353747 w 1694433"/>
              <a:gd name="connsiteY2" fmla="*/ 1051913 h 1130910"/>
              <a:gd name="connsiteX3" fmla="*/ 432023 w 1694433"/>
              <a:gd name="connsiteY3" fmla="*/ 1130910 h 1130910"/>
              <a:gd name="connsiteX4" fmla="*/ 0 w 1694433"/>
              <a:gd name="connsiteY4" fmla="*/ 292140 h 1130910"/>
              <a:gd name="connsiteX0" fmla="*/ 0 w 1694433"/>
              <a:gd name="connsiteY0" fmla="*/ 292140 h 1130910"/>
              <a:gd name="connsiteX1" fmla="*/ 1694433 w 1694433"/>
              <a:gd name="connsiteY1" fmla="*/ 268780 h 1130910"/>
              <a:gd name="connsiteX2" fmla="*/ 1513582 w 1694433"/>
              <a:gd name="connsiteY2" fmla="*/ 1041093 h 1130910"/>
              <a:gd name="connsiteX3" fmla="*/ 432023 w 1694433"/>
              <a:gd name="connsiteY3" fmla="*/ 1130910 h 1130910"/>
              <a:gd name="connsiteX4" fmla="*/ 0 w 1694433"/>
              <a:gd name="connsiteY4" fmla="*/ 292140 h 1130910"/>
              <a:gd name="connsiteX0" fmla="*/ 0 w 1694433"/>
              <a:gd name="connsiteY0" fmla="*/ 292140 h 1137683"/>
              <a:gd name="connsiteX1" fmla="*/ 1694433 w 1694433"/>
              <a:gd name="connsiteY1" fmla="*/ 268780 h 1137683"/>
              <a:gd name="connsiteX2" fmla="*/ 1513582 w 1694433"/>
              <a:gd name="connsiteY2" fmla="*/ 1041093 h 1137683"/>
              <a:gd name="connsiteX3" fmla="*/ 435516 w 1694433"/>
              <a:gd name="connsiteY3" fmla="*/ 1137683 h 1137683"/>
              <a:gd name="connsiteX4" fmla="*/ 0 w 1694433"/>
              <a:gd name="connsiteY4" fmla="*/ 292140 h 1137683"/>
              <a:gd name="connsiteX0" fmla="*/ 0 w 1694433"/>
              <a:gd name="connsiteY0" fmla="*/ 292140 h 1168266"/>
              <a:gd name="connsiteX1" fmla="*/ 1694433 w 1694433"/>
              <a:gd name="connsiteY1" fmla="*/ 268780 h 1168266"/>
              <a:gd name="connsiteX2" fmla="*/ 1513582 w 1694433"/>
              <a:gd name="connsiteY2" fmla="*/ 1041093 h 1168266"/>
              <a:gd name="connsiteX3" fmla="*/ 442714 w 1694433"/>
              <a:gd name="connsiteY3" fmla="*/ 1168266 h 1168266"/>
              <a:gd name="connsiteX4" fmla="*/ 0 w 1694433"/>
              <a:gd name="connsiteY4" fmla="*/ 292140 h 1168266"/>
              <a:gd name="connsiteX0" fmla="*/ 0 w 1687447"/>
              <a:gd name="connsiteY0" fmla="*/ 300038 h 1162619"/>
              <a:gd name="connsiteX1" fmla="*/ 1687447 w 1687447"/>
              <a:gd name="connsiteY1" fmla="*/ 263133 h 1162619"/>
              <a:gd name="connsiteX2" fmla="*/ 1506596 w 1687447"/>
              <a:gd name="connsiteY2" fmla="*/ 1035446 h 1162619"/>
              <a:gd name="connsiteX3" fmla="*/ 435728 w 1687447"/>
              <a:gd name="connsiteY3" fmla="*/ 1162619 h 1162619"/>
              <a:gd name="connsiteX4" fmla="*/ 0 w 1687447"/>
              <a:gd name="connsiteY4" fmla="*/ 300038 h 11626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7447" h="1162619">
                <a:moveTo>
                  <a:pt x="0" y="300038"/>
                </a:moveTo>
                <a:cubicBezTo>
                  <a:pt x="612370" y="-15374"/>
                  <a:pt x="1144912" y="-161294"/>
                  <a:pt x="1687447" y="263133"/>
                </a:cubicBezTo>
                <a:cubicBezTo>
                  <a:pt x="1493667" y="510838"/>
                  <a:pt x="1700376" y="787741"/>
                  <a:pt x="1506596" y="1035446"/>
                </a:cubicBezTo>
                <a:cubicBezTo>
                  <a:pt x="1254209" y="838003"/>
                  <a:pt x="720602" y="1015889"/>
                  <a:pt x="435728" y="1162619"/>
                </a:cubicBezTo>
                <a:lnTo>
                  <a:pt x="0" y="300038"/>
                </a:lnTo>
                <a:close/>
              </a:path>
            </a:pathLst>
          </a:custGeom>
          <a:pattFill prst="sphere">
            <a:fgClr>
              <a:srgbClr val="FB7582"/>
            </a:fgClr>
            <a:bgClr>
              <a:srgbClr val="FA3B4B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5106245" y="4721482"/>
            <a:ext cx="26413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altLang="zh-CN" b="1" dirty="0" smtClean="0">
                <a:solidFill>
                  <a:schemeClr val="tx2"/>
                </a:solidFill>
                <a:latin typeface="Arial Narrow" pitchFamily="34" charset="0"/>
              </a:rPr>
              <a:t>ЭФФЕКТИВНОСТЬ 11-30%</a:t>
            </a:r>
            <a:endParaRPr lang="zh-CN" altLang="en-US" b="1" dirty="0">
              <a:solidFill>
                <a:schemeClr val="tx2"/>
              </a:solidFill>
              <a:latin typeface="Arial Narrow" pitchFamily="34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5004048" y="649105"/>
            <a:ext cx="26516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altLang="zh-CN" b="1" dirty="0" smtClean="0">
                <a:solidFill>
                  <a:schemeClr val="tx2"/>
                </a:solidFill>
                <a:latin typeface="Arial Narrow" pitchFamily="34" charset="0"/>
              </a:rPr>
              <a:t>ЭФФЕКТИВНОСТЬ 31-70%</a:t>
            </a:r>
            <a:endParaRPr lang="zh-CN" altLang="en-US" b="1" dirty="0">
              <a:solidFill>
                <a:schemeClr val="tx2"/>
              </a:solidFill>
              <a:latin typeface="Arial Narrow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1287246" y="620705"/>
            <a:ext cx="32095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altLang="zh-CN" b="1" dirty="0" smtClean="0">
                <a:solidFill>
                  <a:schemeClr val="tx2"/>
                </a:solidFill>
                <a:latin typeface="Arial Narrow" pitchFamily="34" charset="0"/>
              </a:rPr>
              <a:t>ЭФФЕКТИВНОСТЬ СВЫШЕ 70%</a:t>
            </a:r>
            <a:endParaRPr lang="zh-CN" altLang="en-US" b="1" dirty="0">
              <a:solidFill>
                <a:schemeClr val="tx2"/>
              </a:solidFill>
              <a:latin typeface="Arial Narrow" pitchFamily="34" charset="0"/>
            </a:endParaRPr>
          </a:p>
        </p:txBody>
      </p:sp>
      <p:sp>
        <p:nvSpPr>
          <p:cNvPr id="76" name="Заголовок 1"/>
          <p:cNvSpPr>
            <a:spLocks noGrp="1"/>
          </p:cNvSpPr>
          <p:nvPr>
            <p:ph type="title"/>
          </p:nvPr>
        </p:nvSpPr>
        <p:spPr>
          <a:xfrm>
            <a:off x="457199" y="128792"/>
            <a:ext cx="8229600" cy="529568"/>
          </a:xfrm>
        </p:spPr>
        <p:txBody>
          <a:bodyPr>
            <a:normAutofit/>
          </a:bodyPr>
          <a:lstStyle/>
          <a:p>
            <a:r>
              <a:rPr lang="ru-RU" sz="2000" b="1" cap="all" dirty="0" smtClean="0">
                <a:solidFill>
                  <a:schemeClr val="tx2"/>
                </a:solidFill>
                <a:latin typeface="Arial Narrow" pitchFamily="34" charset="0"/>
              </a:rPr>
              <a:t>эффективность </a:t>
            </a:r>
            <a:r>
              <a:rPr lang="ru-RU" sz="2000" b="1" cap="all" dirty="0">
                <a:solidFill>
                  <a:schemeClr val="tx2"/>
                </a:solidFill>
                <a:latin typeface="Arial Narrow" pitchFamily="34" charset="0"/>
              </a:rPr>
              <a:t>уведомлений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5364088" y="3542341"/>
            <a:ext cx="1586332" cy="10618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altLang="zh-CN" sz="4800" dirty="0" smtClean="0">
                <a:solidFill>
                  <a:schemeClr val="bg1"/>
                </a:solidFill>
                <a:latin typeface="Niagara Solid" pitchFamily="82" charset="0"/>
                <a:cs typeface="FreesiaUPC" pitchFamily="34" charset="-34"/>
              </a:rPr>
              <a:t>      </a:t>
            </a:r>
            <a:r>
              <a:rPr lang="ru-RU" altLang="zh-CN" sz="4400" dirty="0" smtClean="0">
                <a:solidFill>
                  <a:schemeClr val="bg1"/>
                </a:solidFill>
                <a:latin typeface="Niagara Solid" pitchFamily="82" charset="0"/>
                <a:cs typeface="FreesiaUPC" pitchFamily="34" charset="-34"/>
              </a:rPr>
              <a:t>131</a:t>
            </a:r>
          </a:p>
          <a:p>
            <a:r>
              <a:rPr lang="ru-RU" altLang="zh-CN" sz="1500" b="1" dirty="0">
                <a:solidFill>
                  <a:schemeClr val="bg1"/>
                </a:solidFill>
                <a:latin typeface="Niagara Solid" pitchFamily="82" charset="0"/>
                <a:cs typeface="FreesiaUPC" pitchFamily="34" charset="-34"/>
              </a:rPr>
              <a:t> </a:t>
            </a:r>
            <a:r>
              <a:rPr lang="ru-RU" altLang="zh-CN" sz="1500" b="1" dirty="0" smtClean="0">
                <a:solidFill>
                  <a:schemeClr val="bg1"/>
                </a:solidFill>
                <a:latin typeface="Niagara Solid" pitchFamily="82" charset="0"/>
                <a:cs typeface="FreesiaUPC" pitchFamily="34" charset="-34"/>
              </a:rPr>
              <a:t>      ПРОЦЕДУРА</a:t>
            </a:r>
            <a:endParaRPr lang="zh-CN" altLang="en-US" sz="1500" dirty="0">
              <a:solidFill>
                <a:schemeClr val="bg1"/>
              </a:solidFill>
              <a:latin typeface="Niagara Solid" pitchFamily="82" charset="0"/>
              <a:cs typeface="FreesiaUPC" pitchFamily="34" charset="-34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5447917" y="933857"/>
            <a:ext cx="1442639" cy="10618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altLang="zh-CN" sz="4800" dirty="0" smtClean="0">
                <a:solidFill>
                  <a:schemeClr val="bg1"/>
                </a:solidFill>
                <a:latin typeface="Niagara Solid" pitchFamily="82" charset="0"/>
                <a:cs typeface="FreesiaUPC" pitchFamily="34" charset="-34"/>
              </a:rPr>
              <a:t>      </a:t>
            </a:r>
            <a:r>
              <a:rPr lang="ru-RU" altLang="zh-CN" sz="4400" dirty="0" smtClean="0">
                <a:solidFill>
                  <a:schemeClr val="bg1"/>
                </a:solidFill>
                <a:latin typeface="Niagara Solid" pitchFamily="82" charset="0"/>
                <a:cs typeface="FreesiaUPC" pitchFamily="34" charset="-34"/>
              </a:rPr>
              <a:t>55</a:t>
            </a:r>
          </a:p>
          <a:p>
            <a:r>
              <a:rPr lang="ru-RU" altLang="zh-CN" sz="1500" b="1" dirty="0" smtClean="0">
                <a:solidFill>
                  <a:schemeClr val="bg1"/>
                </a:solidFill>
                <a:latin typeface="Niagara Solid" pitchFamily="82" charset="0"/>
                <a:cs typeface="FreesiaUPC" pitchFamily="34" charset="-34"/>
              </a:rPr>
              <a:t>      ПРОЦЕДУР</a:t>
            </a:r>
            <a:endParaRPr lang="zh-CN" altLang="en-US" sz="1500" dirty="0">
              <a:solidFill>
                <a:schemeClr val="bg1"/>
              </a:solidFill>
              <a:latin typeface="Niagara Solid" pitchFamily="82" charset="0"/>
              <a:cs typeface="FreesiaUPC" pitchFamily="34" charset="-34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1772315" y="915566"/>
            <a:ext cx="1528624" cy="10618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altLang="zh-CN" sz="4800" dirty="0" smtClean="0">
                <a:solidFill>
                  <a:schemeClr val="bg1"/>
                </a:solidFill>
                <a:latin typeface="Niagara Solid" pitchFamily="82" charset="0"/>
                <a:cs typeface="FreesiaUPC" pitchFamily="34" charset="-34"/>
              </a:rPr>
              <a:t>      </a:t>
            </a:r>
            <a:r>
              <a:rPr lang="ru-RU" altLang="zh-CN" sz="4400" dirty="0" smtClean="0">
                <a:solidFill>
                  <a:schemeClr val="bg1"/>
                </a:solidFill>
                <a:latin typeface="Niagara Solid" pitchFamily="82" charset="0"/>
                <a:cs typeface="FreesiaUPC" pitchFamily="34" charset="-34"/>
              </a:rPr>
              <a:t>91</a:t>
            </a:r>
          </a:p>
          <a:p>
            <a:r>
              <a:rPr lang="ru-RU" altLang="zh-CN" sz="1500" dirty="0" smtClean="0">
                <a:solidFill>
                  <a:schemeClr val="bg1"/>
                </a:solidFill>
                <a:latin typeface="Niagara Solid" pitchFamily="82" charset="0"/>
                <a:cs typeface="FreesiaUPC" pitchFamily="34" charset="-34"/>
              </a:rPr>
              <a:t>     </a:t>
            </a:r>
            <a:r>
              <a:rPr lang="ru-RU" altLang="zh-CN" sz="1500" b="1" dirty="0" smtClean="0">
                <a:solidFill>
                  <a:schemeClr val="bg1"/>
                </a:solidFill>
                <a:latin typeface="Niagara Solid" pitchFamily="82" charset="0"/>
                <a:cs typeface="FreesiaUPC" pitchFamily="34" charset="-34"/>
              </a:rPr>
              <a:t>ПРОЦЕДУРА</a:t>
            </a:r>
            <a:endParaRPr lang="zh-CN" altLang="en-US" sz="1500" b="1" dirty="0">
              <a:solidFill>
                <a:schemeClr val="bg1"/>
              </a:solidFill>
              <a:latin typeface="Niagara Solid" pitchFamily="82" charset="0"/>
              <a:cs typeface="FreesiaUPC" pitchFamily="34" charset="-34"/>
            </a:endParaRPr>
          </a:p>
        </p:txBody>
      </p:sp>
      <p:pic>
        <p:nvPicPr>
          <p:cNvPr id="83" name="Рисунок 8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2520" y="4232794"/>
            <a:ext cx="919019" cy="919018"/>
          </a:xfrm>
          <a:prstGeom prst="rect">
            <a:avLst/>
          </a:prstGeom>
        </p:spPr>
      </p:pic>
      <p:sp>
        <p:nvSpPr>
          <p:cNvPr id="34" name="TextBox 33"/>
          <p:cNvSpPr txBox="1"/>
          <p:nvPr/>
        </p:nvSpPr>
        <p:spPr>
          <a:xfrm>
            <a:off x="1761209" y="3399497"/>
            <a:ext cx="1442639" cy="10618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altLang="zh-CN" sz="4800" dirty="0" smtClean="0">
                <a:solidFill>
                  <a:schemeClr val="bg1"/>
                </a:solidFill>
                <a:latin typeface="Niagara Solid" pitchFamily="82" charset="0"/>
                <a:cs typeface="FreesiaUPC" pitchFamily="34" charset="-34"/>
              </a:rPr>
              <a:t>      </a:t>
            </a:r>
            <a:r>
              <a:rPr lang="ru-RU" altLang="zh-CN" sz="4400" dirty="0" smtClean="0">
                <a:solidFill>
                  <a:schemeClr val="bg1"/>
                </a:solidFill>
                <a:latin typeface="Niagara Solid" pitchFamily="82" charset="0"/>
                <a:cs typeface="FreesiaUPC" pitchFamily="34" charset="-34"/>
              </a:rPr>
              <a:t>47</a:t>
            </a:r>
          </a:p>
          <a:p>
            <a:r>
              <a:rPr lang="ru-RU" altLang="zh-CN" sz="1500" b="1" dirty="0">
                <a:solidFill>
                  <a:schemeClr val="bg1"/>
                </a:solidFill>
                <a:latin typeface="Niagara Solid" pitchFamily="82" charset="0"/>
                <a:cs typeface="FreesiaUPC" pitchFamily="34" charset="-34"/>
              </a:rPr>
              <a:t> </a:t>
            </a:r>
            <a:r>
              <a:rPr lang="ru-RU" altLang="zh-CN" sz="1500" b="1" dirty="0" smtClean="0">
                <a:solidFill>
                  <a:schemeClr val="bg1"/>
                </a:solidFill>
                <a:latin typeface="Niagara Solid" pitchFamily="82" charset="0"/>
                <a:cs typeface="FreesiaUPC" pitchFamily="34" charset="-34"/>
              </a:rPr>
              <a:t>     ПРОЦЕДУР</a:t>
            </a:r>
            <a:endParaRPr lang="zh-CN" altLang="en-US" sz="1500" dirty="0">
              <a:solidFill>
                <a:schemeClr val="bg1"/>
              </a:solidFill>
              <a:latin typeface="Niagara Solid" pitchFamily="82" charset="0"/>
              <a:cs typeface="FreesiaUPC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935035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角三角形 14"/>
          <p:cNvSpPr/>
          <p:nvPr/>
        </p:nvSpPr>
        <p:spPr>
          <a:xfrm flipH="1">
            <a:off x="107504" y="987574"/>
            <a:ext cx="455622" cy="538803"/>
          </a:xfrm>
          <a:prstGeom prst="rtTriangle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直角三角形 14"/>
          <p:cNvSpPr/>
          <p:nvPr/>
        </p:nvSpPr>
        <p:spPr>
          <a:xfrm flipH="1">
            <a:off x="4861854" y="987574"/>
            <a:ext cx="468039" cy="543129"/>
          </a:xfrm>
          <a:prstGeom prst="rtTriangle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直角三角形 16"/>
          <p:cNvSpPr/>
          <p:nvPr/>
        </p:nvSpPr>
        <p:spPr>
          <a:xfrm>
            <a:off x="8460432" y="987574"/>
            <a:ext cx="412511" cy="549945"/>
          </a:xfrm>
          <a:prstGeom prst="rtTriangle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梯形 3"/>
          <p:cNvSpPr/>
          <p:nvPr/>
        </p:nvSpPr>
        <p:spPr>
          <a:xfrm rot="10800000">
            <a:off x="5504282" y="627535"/>
            <a:ext cx="2723943" cy="379810"/>
          </a:xfrm>
          <a:prstGeom prst="trapezoid">
            <a:avLst>
              <a:gd name="adj" fmla="val 32984"/>
            </a:avLst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梯形 3"/>
          <p:cNvSpPr/>
          <p:nvPr/>
        </p:nvSpPr>
        <p:spPr>
          <a:xfrm rot="10800000">
            <a:off x="814287" y="627534"/>
            <a:ext cx="2723943" cy="379810"/>
          </a:xfrm>
          <a:prstGeom prst="trapezoid">
            <a:avLst>
              <a:gd name="adj" fmla="val 32984"/>
            </a:avLst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11560" y="97966"/>
            <a:ext cx="8229600" cy="529568"/>
          </a:xfrm>
        </p:spPr>
        <p:txBody>
          <a:bodyPr>
            <a:normAutofit/>
          </a:bodyPr>
          <a:lstStyle/>
          <a:p>
            <a:r>
              <a:rPr lang="ru-RU" sz="2000" b="1" cap="all" dirty="0" smtClean="0">
                <a:solidFill>
                  <a:schemeClr val="tx2"/>
                </a:solidFill>
                <a:latin typeface="Arial Narrow" pitchFamily="34" charset="0"/>
              </a:rPr>
              <a:t>Топ 5 эффективных/неэффективных запусков</a:t>
            </a:r>
            <a:endParaRPr lang="ru-RU" sz="2000" b="1" cap="all" dirty="0">
              <a:solidFill>
                <a:schemeClr val="tx2"/>
              </a:solidFill>
              <a:latin typeface="Arial Narrow" pitchFamily="34" charset="0"/>
            </a:endParaRPr>
          </a:p>
        </p:txBody>
      </p:sp>
      <p:sp>
        <p:nvSpPr>
          <p:cNvPr id="5" name="矩形 6"/>
          <p:cNvSpPr/>
          <p:nvPr/>
        </p:nvSpPr>
        <p:spPr>
          <a:xfrm>
            <a:off x="0" y="1491630"/>
            <a:ext cx="9144000" cy="321581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 rot="5400000">
            <a:off x="126193" y="1433987"/>
            <a:ext cx="4100130" cy="3207305"/>
          </a:xfrm>
          <a:prstGeom prst="rect">
            <a:avLst/>
          </a:prstGeom>
          <a:gradFill>
            <a:gsLst>
              <a:gs pos="99000">
                <a:srgbClr val="FFC000"/>
              </a:gs>
              <a:gs pos="2000">
                <a:srgbClr val="FFC000"/>
              </a:gs>
              <a:gs pos="100000">
                <a:schemeClr val="bg1"/>
              </a:gs>
              <a:gs pos="0">
                <a:schemeClr val="bg1"/>
              </a:gs>
            </a:gsLst>
            <a:lin ang="0" scaled="0"/>
          </a:gra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4" name="直角三角形 15"/>
          <p:cNvSpPr/>
          <p:nvPr/>
        </p:nvSpPr>
        <p:spPr>
          <a:xfrm flipH="1" flipV="1">
            <a:off x="107503" y="4707448"/>
            <a:ext cx="465103" cy="380256"/>
          </a:xfrm>
          <a:prstGeom prst="rtTriangle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直角三角形 16"/>
          <p:cNvSpPr/>
          <p:nvPr/>
        </p:nvSpPr>
        <p:spPr>
          <a:xfrm>
            <a:off x="3779912" y="952827"/>
            <a:ext cx="432048" cy="538803"/>
          </a:xfrm>
          <a:prstGeom prst="rtTriangle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直角三角形 17"/>
          <p:cNvSpPr/>
          <p:nvPr/>
        </p:nvSpPr>
        <p:spPr>
          <a:xfrm flipV="1">
            <a:off x="3779912" y="4707448"/>
            <a:ext cx="432048" cy="384582"/>
          </a:xfrm>
          <a:prstGeom prst="rtTriangle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矩形 18"/>
          <p:cNvSpPr/>
          <p:nvPr/>
        </p:nvSpPr>
        <p:spPr>
          <a:xfrm>
            <a:off x="1168352" y="627534"/>
            <a:ext cx="189148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altLang="zh-CN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ЭФФЕКТИВНЫЕ</a:t>
            </a:r>
            <a:endParaRPr lang="zh-CN" altLang="en-US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8" name="矩形 7"/>
          <p:cNvSpPr/>
          <p:nvPr/>
        </p:nvSpPr>
        <p:spPr>
          <a:xfrm rot="5400000">
            <a:off x="4846505" y="1474536"/>
            <a:ext cx="4104455" cy="3130536"/>
          </a:xfrm>
          <a:prstGeom prst="rect">
            <a:avLst/>
          </a:prstGeom>
          <a:gradFill>
            <a:gsLst>
              <a:gs pos="99000">
                <a:srgbClr val="FFC000"/>
              </a:gs>
              <a:gs pos="2000">
                <a:srgbClr val="FFC000"/>
              </a:gs>
              <a:gs pos="100000">
                <a:schemeClr val="bg1"/>
              </a:gs>
              <a:gs pos="0">
                <a:schemeClr val="bg1"/>
              </a:gs>
            </a:gsLst>
            <a:lin ang="0" scaled="0"/>
          </a:gra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9" name="直角三角形 15"/>
          <p:cNvSpPr/>
          <p:nvPr/>
        </p:nvSpPr>
        <p:spPr>
          <a:xfrm flipH="1" flipV="1">
            <a:off x="4942802" y="4707448"/>
            <a:ext cx="390663" cy="380256"/>
          </a:xfrm>
          <a:prstGeom prst="rtTriangle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直角三角形 17"/>
          <p:cNvSpPr/>
          <p:nvPr/>
        </p:nvSpPr>
        <p:spPr>
          <a:xfrm flipV="1">
            <a:off x="8460432" y="4711774"/>
            <a:ext cx="390663" cy="380256"/>
          </a:xfrm>
          <a:prstGeom prst="rtTriangle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矩形 18"/>
          <p:cNvSpPr/>
          <p:nvPr/>
        </p:nvSpPr>
        <p:spPr>
          <a:xfrm>
            <a:off x="5814804" y="627534"/>
            <a:ext cx="217841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altLang="zh-CN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НЕЭФФЕКТИВНЫЕ</a:t>
            </a:r>
            <a:endParaRPr lang="zh-CN" altLang="en-US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416092" y="1110679"/>
            <a:ext cx="304434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2075" indent="-92075">
              <a:buFont typeface="Arial" pitchFamily="34" charset="0"/>
              <a:buChar char="•"/>
              <a:tabLst>
                <a:tab pos="92075" algn="l"/>
              </a:tabLst>
            </a:pPr>
            <a:r>
              <a:rPr lang="ru-RU" sz="1400" b="1" dirty="0">
                <a:latin typeface="Arial Narrow" pitchFamily="34" charset="0"/>
              </a:rPr>
              <a:t>Занижение доходов согласно обналиченным денежным средствам</a:t>
            </a:r>
            <a:r>
              <a:rPr lang="ru-RU" sz="1400" b="1" dirty="0" smtClean="0">
                <a:latin typeface="Arial Narrow" pitchFamily="34" charset="0"/>
              </a:rPr>
              <a:t>;</a:t>
            </a:r>
          </a:p>
          <a:p>
            <a:pPr>
              <a:tabLst>
                <a:tab pos="92075" algn="l"/>
              </a:tabLst>
            </a:pPr>
            <a:endParaRPr lang="ru-RU" sz="600" b="1" dirty="0">
              <a:latin typeface="Arial Narrow" pitchFamily="34" charset="0"/>
            </a:endParaRPr>
          </a:p>
          <a:p>
            <a:pPr marL="92075" indent="-92075">
              <a:buFont typeface="Arial" pitchFamily="34" charset="0"/>
              <a:buChar char="•"/>
              <a:tabLst>
                <a:tab pos="92075" algn="l"/>
              </a:tabLst>
            </a:pPr>
            <a:r>
              <a:rPr lang="ru-RU" sz="1400" b="1" dirty="0">
                <a:latin typeface="Arial Narrow" pitchFamily="34" charset="0"/>
              </a:rPr>
              <a:t>Занижение </a:t>
            </a:r>
            <a:r>
              <a:rPr lang="ru-RU" sz="1400" b="1" dirty="0" smtClean="0">
                <a:latin typeface="Arial Narrow" pitchFamily="34" charset="0"/>
              </a:rPr>
              <a:t>дохода </a:t>
            </a:r>
            <a:r>
              <a:rPr lang="ru-RU" sz="1400" b="1" dirty="0">
                <a:latin typeface="Arial Narrow" pitchFamily="34" charset="0"/>
              </a:rPr>
              <a:t>от списания обязательств при прекращении </a:t>
            </a:r>
            <a:r>
              <a:rPr lang="ru-RU" sz="1400" b="1" dirty="0" smtClean="0">
                <a:latin typeface="Arial Narrow" pitchFamily="34" charset="0"/>
              </a:rPr>
              <a:t>по </a:t>
            </a:r>
            <a:r>
              <a:rPr lang="ru-RU" sz="1400" b="1" dirty="0">
                <a:latin typeface="Arial Narrow" pitchFamily="34" charset="0"/>
              </a:rPr>
              <a:t>кредитам</a:t>
            </a:r>
            <a:r>
              <a:rPr lang="ru-RU" sz="1400" b="1" dirty="0" smtClean="0">
                <a:latin typeface="Arial Narrow" pitchFamily="34" charset="0"/>
              </a:rPr>
              <a:t>;</a:t>
            </a:r>
          </a:p>
          <a:p>
            <a:pPr>
              <a:tabLst>
                <a:tab pos="92075" algn="l"/>
              </a:tabLst>
            </a:pPr>
            <a:endParaRPr lang="ru-RU" sz="600" b="1" dirty="0">
              <a:latin typeface="Arial Narrow" pitchFamily="34" charset="0"/>
            </a:endParaRPr>
          </a:p>
          <a:p>
            <a:pPr marL="92075" indent="-92075">
              <a:buFont typeface="Arial" pitchFamily="34" charset="0"/>
              <a:buChar char="•"/>
              <a:tabLst>
                <a:tab pos="92075" algn="l"/>
              </a:tabLst>
            </a:pPr>
            <a:r>
              <a:rPr lang="ru-RU" sz="1400" b="1" dirty="0">
                <a:latin typeface="Arial Narrow" pitchFamily="34" charset="0"/>
              </a:rPr>
              <a:t>Занижение доходов, </a:t>
            </a:r>
            <a:r>
              <a:rPr lang="ru-RU" sz="1400" b="1" dirty="0" smtClean="0">
                <a:latin typeface="Arial Narrow" pitchFamily="34" charset="0"/>
              </a:rPr>
              <a:t>по </a:t>
            </a:r>
            <a:r>
              <a:rPr lang="ru-RU" sz="1400" b="1" dirty="0">
                <a:latin typeface="Arial Narrow" pitchFamily="34" charset="0"/>
              </a:rPr>
              <a:t>возмещению командировочных расходов, а именно найму жилого </a:t>
            </a:r>
            <a:r>
              <a:rPr lang="ru-RU" sz="1400" b="1" dirty="0" smtClean="0">
                <a:latin typeface="Arial Narrow" pitchFamily="34" charset="0"/>
              </a:rPr>
              <a:t>помещения;</a:t>
            </a:r>
          </a:p>
          <a:p>
            <a:pPr>
              <a:tabLst>
                <a:tab pos="92075" algn="l"/>
              </a:tabLst>
            </a:pPr>
            <a:endParaRPr lang="ru-RU" sz="600" b="1" dirty="0">
              <a:latin typeface="Arial Narrow" pitchFamily="34" charset="0"/>
            </a:endParaRPr>
          </a:p>
          <a:p>
            <a:pPr marL="92075" indent="-92075">
              <a:buFont typeface="Arial" pitchFamily="34" charset="0"/>
              <a:buChar char="•"/>
              <a:tabLst>
                <a:tab pos="92075" algn="l"/>
              </a:tabLst>
            </a:pPr>
            <a:r>
              <a:rPr lang="ru-RU" sz="1400" b="1" dirty="0">
                <a:latin typeface="Arial Narrow" pitchFamily="34" charset="0"/>
              </a:rPr>
              <a:t>Занижение оборота, выявленное на основе изучения сведений Комитета государственного имущества и приватизации</a:t>
            </a:r>
            <a:r>
              <a:rPr lang="ru-RU" sz="1400" b="1" dirty="0" smtClean="0">
                <a:latin typeface="Arial Narrow" pitchFamily="34" charset="0"/>
              </a:rPr>
              <a:t>;</a:t>
            </a:r>
          </a:p>
          <a:p>
            <a:pPr>
              <a:tabLst>
                <a:tab pos="92075" algn="l"/>
              </a:tabLst>
            </a:pPr>
            <a:endParaRPr lang="ru-RU" sz="600" b="1" dirty="0">
              <a:latin typeface="Arial Narrow" pitchFamily="34" charset="0"/>
            </a:endParaRPr>
          </a:p>
          <a:p>
            <a:pPr marL="92075" indent="-92075">
              <a:buFont typeface="Arial" pitchFamily="34" charset="0"/>
              <a:buChar char="•"/>
              <a:tabLst>
                <a:tab pos="92075" algn="l"/>
              </a:tabLst>
            </a:pPr>
            <a:r>
              <a:rPr lang="ru-RU" sz="1400" b="1" dirty="0">
                <a:latin typeface="Arial Narrow" pitchFamily="34" charset="0"/>
              </a:rPr>
              <a:t>Арифметическая ошибка при заполнении декларации по ИПН</a:t>
            </a:r>
          </a:p>
        </p:txBody>
      </p:sp>
      <p:cxnSp>
        <p:nvCxnSpPr>
          <p:cNvPr id="60" name="直接连接符 13"/>
          <p:cNvCxnSpPr/>
          <p:nvPr/>
        </p:nvCxnSpPr>
        <p:spPr>
          <a:xfrm>
            <a:off x="5338743" y="4223509"/>
            <a:ext cx="3130538" cy="4425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597115" y="1059582"/>
            <a:ext cx="3044340" cy="36779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2075" indent="-92075">
              <a:buFont typeface="Arial" pitchFamily="34" charset="0"/>
              <a:buChar char="•"/>
              <a:tabLst>
                <a:tab pos="92075" algn="l"/>
              </a:tabLst>
            </a:pPr>
            <a:r>
              <a:rPr lang="ru-RU" sz="1400" b="1" dirty="0">
                <a:latin typeface="Arial Narrow" pitchFamily="34" charset="0"/>
              </a:rPr>
              <a:t>Занижение суммы НДС при сопоставлении с электронными счетами-фактурами, а также с</a:t>
            </a:r>
            <a:r>
              <a:rPr lang="ru-RU" sz="1400" b="1" dirty="0" smtClean="0">
                <a:latin typeface="Arial Narrow" pitchFamily="34" charset="0"/>
              </a:rPr>
              <a:t> реестрами </a:t>
            </a:r>
            <a:r>
              <a:rPr lang="ru-RU" sz="1400" b="1" dirty="0">
                <a:latin typeface="Arial Narrow" pitchFamily="34" charset="0"/>
              </a:rPr>
              <a:t>№ 300.07 ;</a:t>
            </a:r>
            <a:endParaRPr lang="ru-RU" sz="1400" b="1" dirty="0" smtClean="0">
              <a:latin typeface="Arial Narrow" pitchFamily="34" charset="0"/>
            </a:endParaRPr>
          </a:p>
          <a:p>
            <a:pPr>
              <a:tabLst>
                <a:tab pos="92075" algn="l"/>
              </a:tabLst>
            </a:pPr>
            <a:endParaRPr lang="ru-RU" sz="600" dirty="0" smtClean="0">
              <a:latin typeface="Arial Narrow" pitchFamily="34" charset="0"/>
            </a:endParaRPr>
          </a:p>
          <a:p>
            <a:pPr marL="92075" indent="-92075">
              <a:buFont typeface="Arial" pitchFamily="34" charset="0"/>
              <a:buChar char="•"/>
              <a:tabLst>
                <a:tab pos="92075" algn="l"/>
              </a:tabLst>
            </a:pPr>
            <a:r>
              <a:rPr lang="ru-RU" sz="1400" b="1" dirty="0">
                <a:latin typeface="Arial Narrow" pitchFamily="34" charset="0"/>
              </a:rPr>
              <a:t>Арифметическая ошибка при заполнении декларации по НДС, влекущая занижение суммы </a:t>
            </a:r>
            <a:r>
              <a:rPr lang="ru-RU" sz="1400" b="1" dirty="0" smtClean="0">
                <a:latin typeface="Arial Narrow" pitchFamily="34" charset="0"/>
              </a:rPr>
              <a:t>НДС;</a:t>
            </a:r>
          </a:p>
          <a:p>
            <a:pPr>
              <a:tabLst>
                <a:tab pos="92075" algn="l"/>
              </a:tabLst>
            </a:pPr>
            <a:endParaRPr lang="ru-RU" sz="600" dirty="0" smtClean="0">
              <a:latin typeface="Arial Narrow" pitchFamily="34" charset="0"/>
            </a:endParaRPr>
          </a:p>
          <a:p>
            <a:pPr marL="92075" indent="-92075">
              <a:buFont typeface="Arial" pitchFamily="34" charset="0"/>
              <a:buChar char="•"/>
              <a:tabLst>
                <a:tab pos="92075" algn="l"/>
              </a:tabLst>
            </a:pPr>
            <a:r>
              <a:rPr lang="ru-RU" sz="1400" b="1" dirty="0">
                <a:latin typeface="Arial Narrow" pitchFamily="34" charset="0"/>
              </a:rPr>
              <a:t>Занижение сумм текущих платежей по налогу на </a:t>
            </a:r>
            <a:r>
              <a:rPr lang="ru-RU" sz="1400" b="1" dirty="0" smtClean="0">
                <a:latin typeface="Arial Narrow" pitchFamily="34" charset="0"/>
              </a:rPr>
              <a:t>имущество;</a:t>
            </a:r>
          </a:p>
          <a:p>
            <a:pPr>
              <a:tabLst>
                <a:tab pos="92075" algn="l"/>
              </a:tabLst>
            </a:pPr>
            <a:endParaRPr lang="ru-RU" sz="600" dirty="0" smtClean="0">
              <a:latin typeface="Arial Narrow" pitchFamily="34" charset="0"/>
            </a:endParaRPr>
          </a:p>
          <a:p>
            <a:pPr marL="92075" indent="-92075">
              <a:buFont typeface="Arial" pitchFamily="34" charset="0"/>
              <a:buChar char="•"/>
              <a:tabLst>
                <a:tab pos="92075" algn="l"/>
              </a:tabLst>
            </a:pPr>
            <a:r>
              <a:rPr lang="ru-RU" sz="1400" b="1" dirty="0">
                <a:latin typeface="Arial Narrow" pitchFamily="34" charset="0"/>
              </a:rPr>
              <a:t>Занижение суммы НДС выявленное при сопоставлении с электронными счетами-фактурами, со сведениями контрольно-кассовых </a:t>
            </a:r>
            <a:r>
              <a:rPr lang="ru-RU" sz="1400" b="1" dirty="0" smtClean="0">
                <a:latin typeface="Arial Narrow" pitchFamily="34" charset="0"/>
              </a:rPr>
              <a:t>машин;</a:t>
            </a:r>
            <a:endParaRPr lang="ru-RU" sz="500" b="1" dirty="0" smtClean="0">
              <a:latin typeface="Arial Narrow" pitchFamily="34" charset="0"/>
            </a:endParaRPr>
          </a:p>
          <a:p>
            <a:pPr marL="92075" indent="-92075">
              <a:buFont typeface="Arial" pitchFamily="34" charset="0"/>
              <a:buChar char="•"/>
              <a:tabLst>
                <a:tab pos="92075" algn="l"/>
              </a:tabLst>
            </a:pPr>
            <a:r>
              <a:rPr lang="ru-RU" sz="1400" b="1" dirty="0">
                <a:latin typeface="Arial Narrow" pitchFamily="34" charset="0"/>
              </a:rPr>
              <a:t>Занижение сумм НДС установленное при сверке с данными </a:t>
            </a:r>
            <a:r>
              <a:rPr lang="ru-RU" sz="1400" b="1" dirty="0" smtClean="0">
                <a:latin typeface="Arial Narrow" pitchFamily="34" charset="0"/>
              </a:rPr>
              <a:t>покупателей</a:t>
            </a:r>
            <a:endParaRPr lang="ru-RU" sz="1050" dirty="0">
              <a:latin typeface="Arial Narrow" pitchFamily="34" charset="0"/>
            </a:endParaRPr>
          </a:p>
        </p:txBody>
      </p:sp>
      <p:cxnSp>
        <p:nvCxnSpPr>
          <p:cNvPr id="21" name="直接连接符 13"/>
          <p:cNvCxnSpPr/>
          <p:nvPr/>
        </p:nvCxnSpPr>
        <p:spPr>
          <a:xfrm>
            <a:off x="539552" y="1991261"/>
            <a:ext cx="3256052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连接符 13"/>
          <p:cNvCxnSpPr/>
          <p:nvPr/>
        </p:nvCxnSpPr>
        <p:spPr>
          <a:xfrm>
            <a:off x="608419" y="2715766"/>
            <a:ext cx="3130538" cy="4425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连接符 13"/>
          <p:cNvCxnSpPr/>
          <p:nvPr/>
        </p:nvCxnSpPr>
        <p:spPr>
          <a:xfrm>
            <a:off x="595868" y="3219822"/>
            <a:ext cx="3130538" cy="4425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连接符 13"/>
          <p:cNvCxnSpPr/>
          <p:nvPr/>
        </p:nvCxnSpPr>
        <p:spPr>
          <a:xfrm>
            <a:off x="595868" y="4155926"/>
            <a:ext cx="3130538" cy="4425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接连接符 13"/>
          <p:cNvCxnSpPr/>
          <p:nvPr/>
        </p:nvCxnSpPr>
        <p:spPr>
          <a:xfrm>
            <a:off x="5349431" y="1847245"/>
            <a:ext cx="3130538" cy="4425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接连接符 13"/>
          <p:cNvCxnSpPr/>
          <p:nvPr/>
        </p:nvCxnSpPr>
        <p:spPr>
          <a:xfrm>
            <a:off x="5358193" y="2567325"/>
            <a:ext cx="3130538" cy="4425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接连接符 13"/>
          <p:cNvCxnSpPr/>
          <p:nvPr/>
        </p:nvCxnSpPr>
        <p:spPr>
          <a:xfrm>
            <a:off x="5329893" y="3287405"/>
            <a:ext cx="3130538" cy="4425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8957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13"/>
          <p:cNvSpPr/>
          <p:nvPr/>
        </p:nvSpPr>
        <p:spPr>
          <a:xfrm>
            <a:off x="5686417" y="2926353"/>
            <a:ext cx="3457582" cy="961503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00B050"/>
              </a:solidFill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5686417" y="1955144"/>
            <a:ext cx="3457582" cy="96150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outerShdw blurRad="241300" dist="127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矩形 12"/>
          <p:cNvSpPr/>
          <p:nvPr/>
        </p:nvSpPr>
        <p:spPr>
          <a:xfrm>
            <a:off x="0" y="3435847"/>
            <a:ext cx="3422086" cy="961503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0" y="2474344"/>
            <a:ext cx="3422086" cy="961503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67" r="7205" b="57679"/>
          <a:stretch/>
        </p:blipFill>
        <p:spPr bwMode="auto">
          <a:xfrm rot="5400000" flipH="1">
            <a:off x="3833365" y="2438895"/>
            <a:ext cx="4176462" cy="469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67" r="7205" b="57679"/>
          <a:stretch/>
        </p:blipFill>
        <p:spPr bwMode="auto">
          <a:xfrm rot="16200000" flipH="1">
            <a:off x="2646340" y="2582912"/>
            <a:ext cx="4176462" cy="1811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67" r="7205" b="57679"/>
          <a:stretch/>
        </p:blipFill>
        <p:spPr bwMode="auto">
          <a:xfrm rot="5400000" flipH="1">
            <a:off x="2286300" y="3345284"/>
            <a:ext cx="4176462" cy="1811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67" r="7205" b="57679"/>
          <a:stretch/>
        </p:blipFill>
        <p:spPr bwMode="auto">
          <a:xfrm rot="16200000" flipH="1">
            <a:off x="1152728" y="3254720"/>
            <a:ext cx="4176462" cy="3622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3422086" y="2427734"/>
            <a:ext cx="896399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altLang="zh-CN" sz="2800" b="1" dirty="0" smtClean="0">
                <a:solidFill>
                  <a:srgbClr val="BF232E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561</a:t>
            </a:r>
          </a:p>
          <a:p>
            <a:r>
              <a:rPr lang="ru-RU" altLang="zh-CN" sz="1200" b="1" dirty="0" smtClean="0">
                <a:solidFill>
                  <a:srgbClr val="BF232E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ЖАЛОБА</a:t>
            </a:r>
          </a:p>
          <a:p>
            <a:r>
              <a:rPr lang="ru-RU" altLang="zh-CN" b="1" dirty="0" smtClean="0">
                <a:solidFill>
                  <a:srgbClr val="BF232E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88,4%</a:t>
            </a:r>
            <a:endParaRPr lang="zh-CN" altLang="en-US" sz="400" b="1" dirty="0">
              <a:solidFill>
                <a:srgbClr val="BF232E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51520" y="2785818"/>
            <a:ext cx="2808311" cy="400110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altLang="zh-CN" sz="2000" b="1" dirty="0" smtClean="0">
                <a:solidFill>
                  <a:schemeClr val="bg1"/>
                </a:solidFill>
                <a:latin typeface="Arial Narrow" pitchFamily="34" charset="0"/>
              </a:rPr>
              <a:t>В ПОЛЬЗУ ДГД И КГД</a:t>
            </a:r>
            <a:endParaRPr lang="zh-CN" altLang="en-US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燕尾形 7"/>
          <p:cNvSpPr/>
          <p:nvPr/>
        </p:nvSpPr>
        <p:spPr>
          <a:xfrm rot="5400000">
            <a:off x="4391200" y="1310623"/>
            <a:ext cx="319258" cy="319258"/>
          </a:xfrm>
          <a:prstGeom prst="chevron">
            <a:avLst/>
          </a:prstGeom>
          <a:gradFill flip="none" rotWithShape="1">
            <a:gsLst>
              <a:gs pos="0">
                <a:schemeClr val="tx1">
                  <a:lumMod val="50000"/>
                  <a:lumOff val="50000"/>
                </a:schemeClr>
              </a:gs>
              <a:gs pos="100000">
                <a:schemeClr val="tx1">
                  <a:lumMod val="50000"/>
                  <a:lumOff val="50000"/>
                </a:schemeClr>
              </a:gs>
              <a:gs pos="50000">
                <a:srgbClr val="E5DADA">
                  <a:alpha val="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5" name="燕尾形 24"/>
          <p:cNvSpPr/>
          <p:nvPr/>
        </p:nvSpPr>
        <p:spPr>
          <a:xfrm rot="5400000">
            <a:off x="4391200" y="1632365"/>
            <a:ext cx="319258" cy="319258"/>
          </a:xfrm>
          <a:prstGeom prst="chevron">
            <a:avLst/>
          </a:prstGeom>
          <a:gradFill flip="none" rotWithShape="1">
            <a:gsLst>
              <a:gs pos="0">
                <a:schemeClr val="tx1">
                  <a:lumMod val="50000"/>
                  <a:lumOff val="50000"/>
                </a:schemeClr>
              </a:gs>
              <a:gs pos="100000">
                <a:schemeClr val="tx1">
                  <a:lumMod val="50000"/>
                  <a:lumOff val="50000"/>
                </a:schemeClr>
              </a:gs>
              <a:gs pos="50000">
                <a:srgbClr val="E5DADA">
                  <a:alpha val="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6" name="燕尾形 25"/>
          <p:cNvSpPr/>
          <p:nvPr/>
        </p:nvSpPr>
        <p:spPr>
          <a:xfrm rot="5400000">
            <a:off x="4391200" y="1955144"/>
            <a:ext cx="319258" cy="319258"/>
          </a:xfrm>
          <a:prstGeom prst="chevron">
            <a:avLst/>
          </a:prstGeom>
          <a:gradFill flip="none" rotWithShape="1">
            <a:gsLst>
              <a:gs pos="0">
                <a:schemeClr val="tx1">
                  <a:lumMod val="50000"/>
                  <a:lumOff val="50000"/>
                </a:schemeClr>
              </a:gs>
              <a:gs pos="100000">
                <a:schemeClr val="tx1">
                  <a:lumMod val="50000"/>
                  <a:lumOff val="50000"/>
                </a:schemeClr>
              </a:gs>
              <a:gs pos="50000">
                <a:srgbClr val="E5DADA">
                  <a:alpha val="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7" name="燕尾形 26"/>
          <p:cNvSpPr/>
          <p:nvPr/>
        </p:nvSpPr>
        <p:spPr>
          <a:xfrm rot="5400000">
            <a:off x="4391200" y="2276886"/>
            <a:ext cx="319258" cy="319258"/>
          </a:xfrm>
          <a:prstGeom prst="chevron">
            <a:avLst/>
          </a:prstGeom>
          <a:gradFill flip="none" rotWithShape="1">
            <a:gsLst>
              <a:gs pos="0">
                <a:schemeClr val="tx1">
                  <a:lumMod val="50000"/>
                  <a:lumOff val="50000"/>
                </a:schemeClr>
              </a:gs>
              <a:gs pos="100000">
                <a:schemeClr val="tx1">
                  <a:lumMod val="50000"/>
                  <a:lumOff val="50000"/>
                </a:schemeClr>
              </a:gs>
              <a:gs pos="50000">
                <a:srgbClr val="E5DADA">
                  <a:alpha val="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8" name="燕尾形 27"/>
          <p:cNvSpPr/>
          <p:nvPr/>
        </p:nvSpPr>
        <p:spPr>
          <a:xfrm rot="5400000">
            <a:off x="4391200" y="2599902"/>
            <a:ext cx="319258" cy="319258"/>
          </a:xfrm>
          <a:prstGeom prst="chevron">
            <a:avLst/>
          </a:prstGeom>
          <a:gradFill flip="none" rotWithShape="1">
            <a:gsLst>
              <a:gs pos="0">
                <a:schemeClr val="tx1">
                  <a:lumMod val="50000"/>
                  <a:lumOff val="50000"/>
                </a:schemeClr>
              </a:gs>
              <a:gs pos="100000">
                <a:schemeClr val="tx1">
                  <a:lumMod val="50000"/>
                  <a:lumOff val="50000"/>
                </a:schemeClr>
              </a:gs>
              <a:gs pos="50000">
                <a:srgbClr val="E5DADA">
                  <a:alpha val="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9" name="燕尾形 28"/>
          <p:cNvSpPr/>
          <p:nvPr/>
        </p:nvSpPr>
        <p:spPr>
          <a:xfrm rot="5400000">
            <a:off x="4391200" y="2921644"/>
            <a:ext cx="319258" cy="319258"/>
          </a:xfrm>
          <a:prstGeom prst="chevron">
            <a:avLst/>
          </a:prstGeom>
          <a:gradFill flip="none" rotWithShape="1">
            <a:gsLst>
              <a:gs pos="0">
                <a:schemeClr val="tx1">
                  <a:lumMod val="50000"/>
                  <a:lumOff val="50000"/>
                </a:schemeClr>
              </a:gs>
              <a:gs pos="100000">
                <a:schemeClr val="tx1">
                  <a:lumMod val="50000"/>
                  <a:lumOff val="50000"/>
                </a:schemeClr>
              </a:gs>
              <a:gs pos="50000">
                <a:srgbClr val="E5DADA">
                  <a:alpha val="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30" name="燕尾形 29"/>
          <p:cNvSpPr/>
          <p:nvPr/>
        </p:nvSpPr>
        <p:spPr>
          <a:xfrm rot="5400000">
            <a:off x="4391200" y="3244423"/>
            <a:ext cx="319258" cy="319258"/>
          </a:xfrm>
          <a:prstGeom prst="chevron">
            <a:avLst/>
          </a:prstGeom>
          <a:gradFill flip="none" rotWithShape="1">
            <a:gsLst>
              <a:gs pos="0">
                <a:schemeClr val="tx1">
                  <a:lumMod val="50000"/>
                  <a:lumOff val="50000"/>
                </a:schemeClr>
              </a:gs>
              <a:gs pos="100000">
                <a:schemeClr val="tx1">
                  <a:lumMod val="50000"/>
                  <a:lumOff val="50000"/>
                </a:schemeClr>
              </a:gs>
              <a:gs pos="50000">
                <a:srgbClr val="E5DADA">
                  <a:alpha val="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31" name="燕尾形 30"/>
          <p:cNvSpPr/>
          <p:nvPr/>
        </p:nvSpPr>
        <p:spPr>
          <a:xfrm rot="5400000">
            <a:off x="4391200" y="3566165"/>
            <a:ext cx="319258" cy="319258"/>
          </a:xfrm>
          <a:prstGeom prst="chevron">
            <a:avLst/>
          </a:prstGeom>
          <a:gradFill flip="none" rotWithShape="1">
            <a:gsLst>
              <a:gs pos="0">
                <a:schemeClr val="tx1">
                  <a:lumMod val="50000"/>
                  <a:lumOff val="50000"/>
                </a:schemeClr>
              </a:gs>
              <a:gs pos="100000">
                <a:schemeClr val="tx1">
                  <a:lumMod val="50000"/>
                  <a:lumOff val="50000"/>
                </a:schemeClr>
              </a:gs>
              <a:gs pos="50000">
                <a:srgbClr val="E5DADA">
                  <a:alpha val="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32" name="燕尾形 31"/>
          <p:cNvSpPr/>
          <p:nvPr/>
        </p:nvSpPr>
        <p:spPr>
          <a:xfrm rot="5400000">
            <a:off x="4391200" y="3885423"/>
            <a:ext cx="319258" cy="319258"/>
          </a:xfrm>
          <a:prstGeom prst="chevron">
            <a:avLst/>
          </a:prstGeom>
          <a:gradFill flip="none" rotWithShape="1">
            <a:gsLst>
              <a:gs pos="0">
                <a:schemeClr val="tx1">
                  <a:lumMod val="50000"/>
                  <a:lumOff val="50000"/>
                </a:schemeClr>
              </a:gs>
              <a:gs pos="100000">
                <a:schemeClr val="tx1">
                  <a:lumMod val="50000"/>
                  <a:lumOff val="50000"/>
                </a:schemeClr>
              </a:gs>
              <a:gs pos="50000">
                <a:srgbClr val="E5DADA">
                  <a:alpha val="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33" name="燕尾形 32"/>
          <p:cNvSpPr/>
          <p:nvPr/>
        </p:nvSpPr>
        <p:spPr>
          <a:xfrm rot="5400000">
            <a:off x="4391200" y="4207165"/>
            <a:ext cx="319258" cy="319258"/>
          </a:xfrm>
          <a:prstGeom prst="chevron">
            <a:avLst/>
          </a:prstGeom>
          <a:gradFill flip="none" rotWithShape="1">
            <a:gsLst>
              <a:gs pos="0">
                <a:schemeClr val="tx1">
                  <a:lumMod val="50000"/>
                  <a:lumOff val="50000"/>
                </a:schemeClr>
              </a:gs>
              <a:gs pos="100000">
                <a:schemeClr val="tx1">
                  <a:lumMod val="50000"/>
                  <a:lumOff val="50000"/>
                </a:schemeClr>
              </a:gs>
              <a:gs pos="50000">
                <a:srgbClr val="E5DADA">
                  <a:alpha val="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34" name="燕尾形 33"/>
          <p:cNvSpPr/>
          <p:nvPr/>
        </p:nvSpPr>
        <p:spPr>
          <a:xfrm rot="5400000">
            <a:off x="4391200" y="4529944"/>
            <a:ext cx="319258" cy="319258"/>
          </a:xfrm>
          <a:prstGeom prst="chevron">
            <a:avLst/>
          </a:prstGeom>
          <a:gradFill flip="none" rotWithShape="1">
            <a:gsLst>
              <a:gs pos="0">
                <a:schemeClr val="tx1">
                  <a:lumMod val="50000"/>
                  <a:lumOff val="50000"/>
                </a:schemeClr>
              </a:gs>
              <a:gs pos="100000">
                <a:schemeClr val="tx1">
                  <a:lumMod val="50000"/>
                  <a:lumOff val="50000"/>
                </a:schemeClr>
              </a:gs>
              <a:gs pos="50000">
                <a:srgbClr val="E5DADA">
                  <a:alpha val="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35" name="燕尾形 34"/>
          <p:cNvSpPr/>
          <p:nvPr/>
        </p:nvSpPr>
        <p:spPr>
          <a:xfrm rot="5400000">
            <a:off x="4391200" y="4851686"/>
            <a:ext cx="319258" cy="319258"/>
          </a:xfrm>
          <a:prstGeom prst="chevron">
            <a:avLst/>
          </a:prstGeom>
          <a:gradFill flip="none" rotWithShape="1">
            <a:gsLst>
              <a:gs pos="0">
                <a:schemeClr val="tx1">
                  <a:lumMod val="50000"/>
                  <a:lumOff val="50000"/>
                </a:schemeClr>
              </a:gs>
              <a:gs pos="100000">
                <a:schemeClr val="tx1">
                  <a:lumMod val="50000"/>
                  <a:lumOff val="50000"/>
                </a:schemeClr>
              </a:gs>
              <a:gs pos="50000">
                <a:srgbClr val="E5DADA">
                  <a:alpha val="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9784" y="1788550"/>
            <a:ext cx="3288080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ru-RU" altLang="zh-CN" sz="2400" b="1" dirty="0" smtClean="0">
                <a:ln w="18000">
                  <a:noFill/>
                  <a:prstDash val="solid"/>
                  <a:miter lim="800000"/>
                </a:ln>
                <a:solidFill>
                  <a:schemeClr val="accent4">
                    <a:lumMod val="75000"/>
                  </a:schemeClr>
                </a:solidFill>
                <a:latin typeface="Arial Narrow" pitchFamily="34" charset="0"/>
              </a:rPr>
              <a:t>635 ЖАЛОБ В ДГД И КГД</a:t>
            </a:r>
            <a:endParaRPr lang="zh-CN" altLang="en-US" sz="2400" b="1" dirty="0">
              <a:ln w="18000">
                <a:noFill/>
                <a:prstDash val="solid"/>
                <a:miter lim="800000"/>
              </a:ln>
              <a:solidFill>
                <a:schemeClr val="accent4">
                  <a:lumMod val="75000"/>
                </a:schemeClr>
              </a:solidFill>
              <a:latin typeface="Niagara Solid" pitchFamily="82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07504" y="3548146"/>
            <a:ext cx="3133455" cy="707886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altLang="zh-CN" sz="2000" dirty="0" smtClean="0">
                <a:solidFill>
                  <a:schemeClr val="bg1"/>
                </a:solidFill>
              </a:rPr>
              <a:t>В ПОЛЬЗУ НАЛОГОПЛАТЕЛЬЩИКА</a:t>
            </a:r>
            <a:endParaRPr lang="zh-CN" altLang="en-US" sz="2000" dirty="0">
              <a:solidFill>
                <a:schemeClr val="bg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190416" y="2236460"/>
            <a:ext cx="2664296" cy="400110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r>
              <a:rPr lang="ru-RU" altLang="zh-CN" sz="2000" b="1" dirty="0" smtClean="0">
                <a:solidFill>
                  <a:schemeClr val="bg1"/>
                </a:solidFill>
              </a:rPr>
              <a:t>В ПОЛЬЗУ ДГД И КГД</a:t>
            </a:r>
            <a:endParaRPr lang="zh-CN" altLang="en-US" sz="2000" b="1" dirty="0">
              <a:solidFill>
                <a:schemeClr val="bg1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813583" y="3112680"/>
            <a:ext cx="3133455" cy="646331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altLang="zh-CN" b="1" dirty="0">
                <a:solidFill>
                  <a:schemeClr val="bg1"/>
                </a:solidFill>
              </a:rPr>
              <a:t>В ПОЛЬЗУ НАЛОГОПЛАТЕЛЬЩИ</a:t>
            </a:r>
            <a:r>
              <a:rPr lang="ru-RU" altLang="zh-CN" dirty="0">
                <a:solidFill>
                  <a:schemeClr val="bg1"/>
                </a:solidFill>
              </a:rPr>
              <a:t>КА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404452" y="3435846"/>
            <a:ext cx="931665" cy="10464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altLang="zh-CN" sz="2800" b="1" dirty="0" smtClean="0">
                <a:solidFill>
                  <a:srgbClr val="00B05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74</a:t>
            </a:r>
          </a:p>
          <a:p>
            <a:r>
              <a:rPr lang="ru-RU" altLang="zh-CN" sz="1600" b="1" dirty="0" smtClean="0">
                <a:solidFill>
                  <a:srgbClr val="00B05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жалобы</a:t>
            </a:r>
            <a:endParaRPr lang="ru-RU" altLang="zh-CN" sz="2800" b="1" dirty="0" smtClean="0">
              <a:solidFill>
                <a:srgbClr val="00B050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  <a:p>
            <a:r>
              <a:rPr lang="ru-RU" altLang="zh-CN" b="1" dirty="0" smtClean="0">
                <a:solidFill>
                  <a:srgbClr val="00B05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11,6%</a:t>
            </a:r>
            <a:endParaRPr lang="zh-CN" altLang="en-US" sz="400" b="1" dirty="0">
              <a:solidFill>
                <a:srgbClr val="00B050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825134" y="1923678"/>
            <a:ext cx="885179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altLang="zh-CN" sz="2800" b="1" dirty="0" smtClean="0">
                <a:solidFill>
                  <a:srgbClr val="D02D32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250 </a:t>
            </a:r>
          </a:p>
          <a:p>
            <a:r>
              <a:rPr lang="ru-RU" altLang="zh-CN" sz="1200" b="1" dirty="0" smtClean="0">
                <a:solidFill>
                  <a:srgbClr val="BF232E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ЖАЛОБ</a:t>
            </a:r>
            <a:endParaRPr lang="ru-RU" altLang="zh-CN" sz="2800" b="1" dirty="0">
              <a:solidFill>
                <a:srgbClr val="BF232E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  <a:p>
            <a:r>
              <a:rPr lang="ru-RU" altLang="zh-CN" b="1" dirty="0" smtClean="0">
                <a:solidFill>
                  <a:srgbClr val="D02D32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95,5%</a:t>
            </a:r>
            <a:endParaRPr lang="zh-CN" altLang="en-US" sz="400" b="1" dirty="0">
              <a:solidFill>
                <a:srgbClr val="D02D32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4850597" y="3006994"/>
            <a:ext cx="784189" cy="10464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altLang="zh-CN" sz="2800" b="1" dirty="0" smtClean="0">
                <a:solidFill>
                  <a:srgbClr val="00B05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12</a:t>
            </a:r>
          </a:p>
          <a:p>
            <a:r>
              <a:rPr lang="ru-RU" altLang="zh-CN" sz="1600" b="1" dirty="0" smtClean="0">
                <a:solidFill>
                  <a:srgbClr val="00B05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жалоб</a:t>
            </a:r>
          </a:p>
          <a:p>
            <a:r>
              <a:rPr lang="ru-RU" altLang="zh-CN" b="1" dirty="0" smtClean="0">
                <a:solidFill>
                  <a:srgbClr val="00B05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4,5%</a:t>
            </a:r>
            <a:endParaRPr lang="zh-CN" altLang="en-US" sz="400" b="1" dirty="0">
              <a:solidFill>
                <a:srgbClr val="00B050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084168" y="1260549"/>
            <a:ext cx="29853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zh-CN" sz="2400" b="1" dirty="0" smtClean="0">
                <a:ln w="18000">
                  <a:solidFill>
                    <a:srgbClr val="00B050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 Narrow" pitchFamily="34" charset="0"/>
              </a:rPr>
              <a:t> </a:t>
            </a:r>
            <a:r>
              <a:rPr lang="ru-RU" altLang="zh-CN" sz="2400" b="1" dirty="0">
                <a:ln w="18000">
                  <a:noFill/>
                  <a:prstDash val="solid"/>
                  <a:miter lim="800000"/>
                </a:ln>
                <a:solidFill>
                  <a:srgbClr val="0070C0"/>
                </a:solidFill>
                <a:latin typeface="Arial Narrow" pitchFamily="34" charset="0"/>
              </a:rPr>
              <a:t>262</a:t>
            </a:r>
            <a:r>
              <a:rPr lang="ru-RU" altLang="zh-CN" sz="2400" b="1" dirty="0" smtClean="0">
                <a:ln w="18000">
                  <a:solidFill>
                    <a:srgbClr val="00B050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 Narrow" pitchFamily="34" charset="0"/>
              </a:rPr>
              <a:t> </a:t>
            </a:r>
            <a:r>
              <a:rPr lang="ru-RU" altLang="zh-CN" sz="2400" b="1" dirty="0" smtClean="0">
                <a:ln w="18000">
                  <a:noFill/>
                  <a:prstDash val="solid"/>
                  <a:miter lim="800000"/>
                </a:ln>
                <a:solidFill>
                  <a:srgbClr val="0070C0"/>
                </a:solidFill>
                <a:latin typeface="Arial Narrow" pitchFamily="34" charset="0"/>
              </a:rPr>
              <a:t>ЖАЛОБЫ В СУД</a:t>
            </a:r>
            <a:endParaRPr lang="zh-CN" altLang="en-US" sz="2400" b="1" dirty="0">
              <a:ln w="18000">
                <a:noFill/>
                <a:prstDash val="solid"/>
                <a:miter lim="800000"/>
              </a:ln>
              <a:solidFill>
                <a:srgbClr val="0070C0"/>
              </a:solidFill>
              <a:latin typeface="Niagara Solid" pitchFamily="82" charset="0"/>
            </a:endParaRPr>
          </a:p>
        </p:txBody>
      </p:sp>
      <p:sp>
        <p:nvSpPr>
          <p:cNvPr id="46" name="Заголовок 1"/>
          <p:cNvSpPr>
            <a:spLocks noGrp="1"/>
          </p:cNvSpPr>
          <p:nvPr>
            <p:ph type="title"/>
          </p:nvPr>
        </p:nvSpPr>
        <p:spPr>
          <a:xfrm>
            <a:off x="457199" y="128792"/>
            <a:ext cx="8229600" cy="529568"/>
          </a:xfrm>
        </p:spPr>
        <p:txBody>
          <a:bodyPr>
            <a:normAutofit/>
          </a:bodyPr>
          <a:lstStyle/>
          <a:p>
            <a:r>
              <a:rPr lang="ru-RU" sz="2800" b="1" cap="all" dirty="0" smtClean="0">
                <a:solidFill>
                  <a:schemeClr val="tx2"/>
                </a:solidFill>
                <a:latin typeface="Arial Narrow" pitchFamily="34" charset="0"/>
              </a:rPr>
              <a:t>Жалобы на уведомления</a:t>
            </a:r>
            <a:endParaRPr lang="ru-RU" sz="2800" b="1" cap="all" dirty="0">
              <a:solidFill>
                <a:schemeClr val="tx2"/>
              </a:solidFill>
              <a:latin typeface="Arial Narrow" pitchFamily="34" charset="0"/>
            </a:endParaRPr>
          </a:p>
        </p:txBody>
      </p:sp>
      <p:pic>
        <p:nvPicPr>
          <p:cNvPr id="47" name="Рисунок 4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2520" y="4232794"/>
            <a:ext cx="919019" cy="919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8485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组合 30"/>
          <p:cNvGrpSpPr/>
          <p:nvPr/>
        </p:nvGrpSpPr>
        <p:grpSpPr>
          <a:xfrm>
            <a:off x="8604448" y="334573"/>
            <a:ext cx="207614" cy="1013041"/>
            <a:chOff x="6156176" y="740629"/>
            <a:chExt cx="207614" cy="457784"/>
          </a:xfrm>
        </p:grpSpPr>
        <p:sp>
          <p:nvSpPr>
            <p:cNvPr id="29" name="矩形 28"/>
            <p:cNvSpPr/>
            <p:nvPr/>
          </p:nvSpPr>
          <p:spPr>
            <a:xfrm rot="10800000">
              <a:off x="6156176" y="843558"/>
              <a:ext cx="207614" cy="251926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8" name="矩形 27"/>
            <p:cNvSpPr/>
            <p:nvPr/>
          </p:nvSpPr>
          <p:spPr>
            <a:xfrm rot="10800000">
              <a:off x="6156176" y="771550"/>
              <a:ext cx="135606" cy="395942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7" name="矩形 26"/>
            <p:cNvSpPr/>
            <p:nvPr/>
          </p:nvSpPr>
          <p:spPr>
            <a:xfrm rot="10800000">
              <a:off x="6156176" y="740629"/>
              <a:ext cx="72008" cy="457784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5220073" y="249610"/>
            <a:ext cx="3384376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zh-CN" sz="2300" b="1" dirty="0" smtClean="0">
                <a:solidFill>
                  <a:schemeClr val="tx2"/>
                </a:solidFill>
              </a:rPr>
              <a:t>ПРИЧИНЫ СУДЕБНЫХ РЕШЕНИЙ В ПОЛЬЗУ НАЛОГОПЛАТЕЛЬЩИКОВ</a:t>
            </a:r>
            <a:endParaRPr lang="zh-CN" altLang="en-US" sz="2300" b="1" dirty="0">
              <a:solidFill>
                <a:schemeClr val="tx2"/>
              </a:solidFill>
            </a:endParaRPr>
          </a:p>
        </p:txBody>
      </p:sp>
      <p:sp>
        <p:nvSpPr>
          <p:cNvPr id="18" name="矩形 17"/>
          <p:cNvSpPr/>
          <p:nvPr/>
        </p:nvSpPr>
        <p:spPr>
          <a:xfrm rot="10800000">
            <a:off x="5859735" y="2859782"/>
            <a:ext cx="576064" cy="2283718"/>
          </a:xfrm>
          <a:prstGeom prst="rect">
            <a:avLst/>
          </a:prstGeom>
          <a:gradFill>
            <a:gsLst>
              <a:gs pos="100000">
                <a:schemeClr val="tx1">
                  <a:lumMod val="75000"/>
                  <a:lumOff val="25000"/>
                </a:schemeClr>
              </a:gs>
              <a:gs pos="0">
                <a:schemeClr val="bg1">
                  <a:lumMod val="75000"/>
                </a:schemeClr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矩形 18"/>
          <p:cNvSpPr/>
          <p:nvPr/>
        </p:nvSpPr>
        <p:spPr>
          <a:xfrm rot="10800000">
            <a:off x="4211960" y="1491630"/>
            <a:ext cx="576064" cy="3651870"/>
          </a:xfrm>
          <a:prstGeom prst="rect">
            <a:avLst/>
          </a:prstGeom>
          <a:gradFill>
            <a:gsLst>
              <a:gs pos="100000">
                <a:schemeClr val="accent6">
                  <a:lumMod val="50000"/>
                </a:schemeClr>
              </a:gs>
              <a:gs pos="0">
                <a:schemeClr val="accent6">
                  <a:lumMod val="75000"/>
                </a:schemeClr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流程图: 卡片 8"/>
          <p:cNvSpPr/>
          <p:nvPr/>
        </p:nvSpPr>
        <p:spPr>
          <a:xfrm rot="16200000">
            <a:off x="-747949" y="1791555"/>
            <a:ext cx="4159177" cy="576064"/>
          </a:xfrm>
          <a:custGeom>
            <a:avLst/>
            <a:gdLst>
              <a:gd name="connsiteX0" fmla="*/ 0 w 10000"/>
              <a:gd name="connsiteY0" fmla="*/ 2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5" fmla="*/ 0 w 10000"/>
              <a:gd name="connsiteY5" fmla="*/ 2000 h 10000"/>
              <a:gd name="connsiteX0" fmla="*/ 0 w 10000"/>
              <a:gd name="connsiteY0" fmla="*/ 2000 h 10000"/>
              <a:gd name="connsiteX1" fmla="*/ 6671 w 10000"/>
              <a:gd name="connsiteY1" fmla="*/ 0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5" fmla="*/ 0 w 10000"/>
              <a:gd name="connsiteY5" fmla="*/ 2000 h 10000"/>
              <a:gd name="connsiteX0" fmla="*/ 0 w 10000"/>
              <a:gd name="connsiteY0" fmla="*/ 10000 h 10000"/>
              <a:gd name="connsiteX1" fmla="*/ 6671 w 10000"/>
              <a:gd name="connsiteY1" fmla="*/ 0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00 h 10000"/>
              <a:gd name="connsiteX1" fmla="*/ 2089 w 10000"/>
              <a:gd name="connsiteY1" fmla="*/ 0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0" y="10000"/>
                </a:moveTo>
                <a:lnTo>
                  <a:pt x="2089" y="0"/>
                </a:ln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close/>
              </a:path>
            </a:pathLst>
          </a:custGeom>
          <a:gradFill>
            <a:gsLst>
              <a:gs pos="54000">
                <a:srgbClr val="FFC000"/>
              </a:gs>
              <a:gs pos="0">
                <a:srgbClr val="926F00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矩形 14"/>
          <p:cNvSpPr/>
          <p:nvPr/>
        </p:nvSpPr>
        <p:spPr>
          <a:xfrm>
            <a:off x="1187624" y="0"/>
            <a:ext cx="576064" cy="1707654"/>
          </a:xfrm>
          <a:prstGeom prst="rect">
            <a:avLst/>
          </a:prstGeom>
          <a:gradFill>
            <a:gsLst>
              <a:gs pos="100000">
                <a:schemeClr val="tx1">
                  <a:lumMod val="75000"/>
                  <a:lumOff val="25000"/>
                </a:schemeClr>
              </a:gs>
              <a:gs pos="0">
                <a:schemeClr val="bg1">
                  <a:lumMod val="75000"/>
                </a:schemeClr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流程图: 卡片 8"/>
          <p:cNvSpPr/>
          <p:nvPr/>
        </p:nvSpPr>
        <p:spPr>
          <a:xfrm rot="16200000">
            <a:off x="-134255" y="293230"/>
            <a:ext cx="1491630" cy="864096"/>
          </a:xfrm>
          <a:custGeom>
            <a:avLst/>
            <a:gdLst>
              <a:gd name="connsiteX0" fmla="*/ 0 w 10000"/>
              <a:gd name="connsiteY0" fmla="*/ 2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5" fmla="*/ 0 w 10000"/>
              <a:gd name="connsiteY5" fmla="*/ 2000 h 10000"/>
              <a:gd name="connsiteX0" fmla="*/ 0 w 10000"/>
              <a:gd name="connsiteY0" fmla="*/ 2000 h 10000"/>
              <a:gd name="connsiteX1" fmla="*/ 6671 w 10000"/>
              <a:gd name="connsiteY1" fmla="*/ 0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5" fmla="*/ 0 w 10000"/>
              <a:gd name="connsiteY5" fmla="*/ 2000 h 10000"/>
              <a:gd name="connsiteX0" fmla="*/ 0 w 10000"/>
              <a:gd name="connsiteY0" fmla="*/ 10000 h 10000"/>
              <a:gd name="connsiteX1" fmla="*/ 6671 w 10000"/>
              <a:gd name="connsiteY1" fmla="*/ 0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0" y="10000"/>
                </a:moveTo>
                <a:lnTo>
                  <a:pt x="6671" y="0"/>
                </a:ln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close/>
              </a:path>
            </a:pathLst>
          </a:custGeom>
          <a:gradFill>
            <a:gsLst>
              <a:gs pos="0">
                <a:schemeClr val="accent6">
                  <a:lumMod val="87000"/>
                </a:schemeClr>
              </a:gs>
              <a:gs pos="100000">
                <a:schemeClr val="accent6">
                  <a:lumMod val="52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流程图: 卡片 8"/>
          <p:cNvSpPr/>
          <p:nvPr/>
        </p:nvSpPr>
        <p:spPr>
          <a:xfrm rot="10800000" flipV="1">
            <a:off x="1028589" y="337079"/>
            <a:ext cx="3744416" cy="1152127"/>
          </a:xfrm>
          <a:custGeom>
            <a:avLst/>
            <a:gdLst>
              <a:gd name="connsiteX0" fmla="*/ 0 w 10000"/>
              <a:gd name="connsiteY0" fmla="*/ 2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5" fmla="*/ 0 w 10000"/>
              <a:gd name="connsiteY5" fmla="*/ 2000 h 10000"/>
              <a:gd name="connsiteX0" fmla="*/ 0 w 10000"/>
              <a:gd name="connsiteY0" fmla="*/ 2000 h 10000"/>
              <a:gd name="connsiteX1" fmla="*/ 6671 w 10000"/>
              <a:gd name="connsiteY1" fmla="*/ 0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5" fmla="*/ 0 w 10000"/>
              <a:gd name="connsiteY5" fmla="*/ 2000 h 10000"/>
              <a:gd name="connsiteX0" fmla="*/ 0 w 10000"/>
              <a:gd name="connsiteY0" fmla="*/ 10000 h 10000"/>
              <a:gd name="connsiteX1" fmla="*/ 6671 w 10000"/>
              <a:gd name="connsiteY1" fmla="*/ 0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00 h 10000"/>
              <a:gd name="connsiteX1" fmla="*/ 1940 w 10000"/>
              <a:gd name="connsiteY1" fmla="*/ 110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37 h 10037"/>
              <a:gd name="connsiteX1" fmla="*/ 1948 w 10000"/>
              <a:gd name="connsiteY1" fmla="*/ 0 h 10037"/>
              <a:gd name="connsiteX2" fmla="*/ 10000 w 10000"/>
              <a:gd name="connsiteY2" fmla="*/ 37 h 10037"/>
              <a:gd name="connsiteX3" fmla="*/ 10000 w 10000"/>
              <a:gd name="connsiteY3" fmla="*/ 10037 h 10037"/>
              <a:gd name="connsiteX4" fmla="*/ 0 w 10000"/>
              <a:gd name="connsiteY4" fmla="*/ 10037 h 10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37">
                <a:moveTo>
                  <a:pt x="0" y="10037"/>
                </a:moveTo>
                <a:lnTo>
                  <a:pt x="1948" y="0"/>
                </a:lnTo>
                <a:lnTo>
                  <a:pt x="10000" y="37"/>
                </a:lnTo>
                <a:lnTo>
                  <a:pt x="10000" y="10037"/>
                </a:lnTo>
                <a:lnTo>
                  <a:pt x="0" y="10037"/>
                </a:lnTo>
                <a:close/>
              </a:path>
            </a:pathLst>
          </a:custGeom>
          <a:gradFill>
            <a:gsLst>
              <a:gs pos="0">
                <a:schemeClr val="accent6">
                  <a:lumMod val="87000"/>
                </a:schemeClr>
              </a:gs>
              <a:gs pos="100000">
                <a:schemeClr val="accent6">
                  <a:lumMod val="52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流程图: 卡片 8"/>
          <p:cNvSpPr/>
          <p:nvPr/>
        </p:nvSpPr>
        <p:spPr>
          <a:xfrm rot="10800000" flipV="1">
            <a:off x="1619672" y="3003798"/>
            <a:ext cx="4528094" cy="1155375"/>
          </a:xfrm>
          <a:custGeom>
            <a:avLst/>
            <a:gdLst>
              <a:gd name="connsiteX0" fmla="*/ 0 w 10000"/>
              <a:gd name="connsiteY0" fmla="*/ 2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5" fmla="*/ 0 w 10000"/>
              <a:gd name="connsiteY5" fmla="*/ 2000 h 10000"/>
              <a:gd name="connsiteX0" fmla="*/ 0 w 10000"/>
              <a:gd name="connsiteY0" fmla="*/ 2000 h 10000"/>
              <a:gd name="connsiteX1" fmla="*/ 6671 w 10000"/>
              <a:gd name="connsiteY1" fmla="*/ 0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5" fmla="*/ 0 w 10000"/>
              <a:gd name="connsiteY5" fmla="*/ 2000 h 10000"/>
              <a:gd name="connsiteX0" fmla="*/ 0 w 10000"/>
              <a:gd name="connsiteY0" fmla="*/ 10000 h 10000"/>
              <a:gd name="connsiteX1" fmla="*/ 6671 w 10000"/>
              <a:gd name="connsiteY1" fmla="*/ 0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00 h 10000"/>
              <a:gd name="connsiteX1" fmla="*/ 1940 w 10000"/>
              <a:gd name="connsiteY1" fmla="*/ 110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37 h 10037"/>
              <a:gd name="connsiteX1" fmla="*/ 1948 w 10000"/>
              <a:gd name="connsiteY1" fmla="*/ 0 h 10037"/>
              <a:gd name="connsiteX2" fmla="*/ 10000 w 10000"/>
              <a:gd name="connsiteY2" fmla="*/ 37 h 10037"/>
              <a:gd name="connsiteX3" fmla="*/ 10000 w 10000"/>
              <a:gd name="connsiteY3" fmla="*/ 10037 h 10037"/>
              <a:gd name="connsiteX4" fmla="*/ 0 w 10000"/>
              <a:gd name="connsiteY4" fmla="*/ 10037 h 10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37">
                <a:moveTo>
                  <a:pt x="0" y="10037"/>
                </a:moveTo>
                <a:lnTo>
                  <a:pt x="1948" y="0"/>
                </a:lnTo>
                <a:lnTo>
                  <a:pt x="10000" y="37"/>
                </a:lnTo>
                <a:lnTo>
                  <a:pt x="10000" y="10037"/>
                </a:lnTo>
                <a:lnTo>
                  <a:pt x="0" y="10037"/>
                </a:lnTo>
                <a:close/>
              </a:path>
            </a:pathLst>
          </a:custGeom>
          <a:gradFill>
            <a:gsLst>
              <a:gs pos="100000">
                <a:srgbClr val="FFC000"/>
              </a:gs>
              <a:gs pos="0">
                <a:srgbClr val="926F00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流程图: 数据 16"/>
          <p:cNvSpPr/>
          <p:nvPr/>
        </p:nvSpPr>
        <p:spPr>
          <a:xfrm flipH="1">
            <a:off x="1187624" y="1694931"/>
            <a:ext cx="5256584" cy="1164851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37 h 10037"/>
              <a:gd name="connsiteX1" fmla="*/ 1118 w 10000"/>
              <a:gd name="connsiteY1" fmla="*/ 0 h 10037"/>
              <a:gd name="connsiteX2" fmla="*/ 10000 w 10000"/>
              <a:gd name="connsiteY2" fmla="*/ 37 h 10037"/>
              <a:gd name="connsiteX3" fmla="*/ 8000 w 10000"/>
              <a:gd name="connsiteY3" fmla="*/ 10037 h 10037"/>
              <a:gd name="connsiteX4" fmla="*/ 0 w 10000"/>
              <a:gd name="connsiteY4" fmla="*/ 10037 h 10037"/>
              <a:gd name="connsiteX0" fmla="*/ 0 w 10000"/>
              <a:gd name="connsiteY0" fmla="*/ 10037 h 10037"/>
              <a:gd name="connsiteX1" fmla="*/ 1118 w 10000"/>
              <a:gd name="connsiteY1" fmla="*/ 0 h 10037"/>
              <a:gd name="connsiteX2" fmla="*/ 10000 w 10000"/>
              <a:gd name="connsiteY2" fmla="*/ 37 h 10037"/>
              <a:gd name="connsiteX3" fmla="*/ 8797 w 10000"/>
              <a:gd name="connsiteY3" fmla="*/ 10037 h 10037"/>
              <a:gd name="connsiteX4" fmla="*/ 0 w 10000"/>
              <a:gd name="connsiteY4" fmla="*/ 10037 h 10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37">
                <a:moveTo>
                  <a:pt x="0" y="10037"/>
                </a:moveTo>
                <a:lnTo>
                  <a:pt x="1118" y="0"/>
                </a:lnTo>
                <a:lnTo>
                  <a:pt x="10000" y="37"/>
                </a:lnTo>
                <a:lnTo>
                  <a:pt x="8797" y="10037"/>
                </a:lnTo>
                <a:lnTo>
                  <a:pt x="0" y="10037"/>
                </a:lnTo>
                <a:close/>
              </a:path>
            </a:pathLst>
          </a:custGeom>
          <a:gradFill>
            <a:gsLst>
              <a:gs pos="100000">
                <a:schemeClr val="tx1">
                  <a:lumMod val="75000"/>
                  <a:lumOff val="25000"/>
                </a:schemeClr>
              </a:gs>
              <a:gs pos="0">
                <a:schemeClr val="bg1">
                  <a:lumMod val="75000"/>
                </a:schemeClr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矩形 19"/>
          <p:cNvSpPr/>
          <p:nvPr/>
        </p:nvSpPr>
        <p:spPr>
          <a:xfrm>
            <a:off x="5571702" y="4159174"/>
            <a:ext cx="576064" cy="984325"/>
          </a:xfrm>
          <a:prstGeom prst="rect">
            <a:avLst/>
          </a:prstGeom>
          <a:gradFill>
            <a:gsLst>
              <a:gs pos="100000">
                <a:srgbClr val="926F00"/>
              </a:gs>
              <a:gs pos="0">
                <a:srgbClr val="FFC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TextBox 20"/>
          <p:cNvSpPr txBox="1"/>
          <p:nvPr/>
        </p:nvSpPr>
        <p:spPr>
          <a:xfrm>
            <a:off x="1043609" y="853827"/>
            <a:ext cx="86663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300"/>
              </a:lnSpc>
            </a:pPr>
            <a:r>
              <a:rPr lang="ru-RU" altLang="zh-CN" sz="1600" b="1" dirty="0" smtClean="0">
                <a:solidFill>
                  <a:schemeClr val="bg1"/>
                </a:solidFill>
                <a:latin typeface="Arial Narrow" pitchFamily="34" charset="0"/>
                <a:ea typeface="Arial Unicode MS" pitchFamily="34" charset="-122"/>
                <a:cs typeface="Arial Unicode MS" pitchFamily="34" charset="-122"/>
              </a:rPr>
              <a:t>     </a:t>
            </a:r>
            <a:r>
              <a:rPr lang="ru-RU" altLang="zh-CN" sz="44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aettenschweiler" pitchFamily="34" charset="0"/>
              </a:rPr>
              <a:t>5</a:t>
            </a:r>
            <a:endParaRPr lang="ru-RU" altLang="zh-CN" sz="4400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Haettenschweiler" pitchFamily="34" charset="0"/>
            </a:endParaRPr>
          </a:p>
          <a:p>
            <a:pPr algn="ctr">
              <a:lnSpc>
                <a:spcPts val="1300"/>
              </a:lnSpc>
            </a:pPr>
            <a:r>
              <a:rPr lang="ru-RU" altLang="zh-CN" sz="16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aettenschweiler" pitchFamily="34" charset="0"/>
              </a:rPr>
              <a:t>решений</a:t>
            </a:r>
            <a:endParaRPr lang="zh-CN" altLang="en-US" sz="2000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Haettenschweiler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004333" y="516618"/>
            <a:ext cx="22701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altLang="zh-CN" sz="1600" b="1" dirty="0" smtClean="0">
                <a:solidFill>
                  <a:schemeClr val="bg1"/>
                </a:solidFill>
                <a:latin typeface="Arial Narrow" pitchFamily="34" charset="0"/>
              </a:rPr>
              <a:t>ТЕХНИЧЕСКАЯ ОШИБКА</a:t>
            </a:r>
          </a:p>
          <a:p>
            <a:r>
              <a:rPr lang="ru-RU" altLang="zh-CN" sz="1600" b="1" dirty="0" smtClean="0">
                <a:solidFill>
                  <a:schemeClr val="bg1"/>
                </a:solidFill>
                <a:latin typeface="Arial Narrow" pitchFamily="34" charset="0"/>
              </a:rPr>
              <a:t>ПРИ НАПРАВЛЕНИИ</a:t>
            </a:r>
          </a:p>
          <a:p>
            <a:r>
              <a:rPr lang="ru-RU" altLang="zh-CN" sz="1600" b="1" dirty="0" smtClean="0">
                <a:solidFill>
                  <a:schemeClr val="bg1"/>
                </a:solidFill>
                <a:latin typeface="Arial Narrow" pitchFamily="34" charset="0"/>
              </a:rPr>
              <a:t>УВЕДОМЛЕНИЙ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589612" y="1986975"/>
            <a:ext cx="32701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zh-CN" b="1" dirty="0" smtClean="0">
                <a:solidFill>
                  <a:schemeClr val="bg1"/>
                </a:solidFill>
                <a:latin typeface="Arial Narrow" pitchFamily="34" charset="0"/>
              </a:rPr>
              <a:t>НЕКОРРЕКТНЫЕ ДАННЫЕ ИЗ УПОЛНОМОЧЕННЫХ ОРГАНОВ</a:t>
            </a:r>
            <a:endParaRPr lang="zh-CN" altLang="en-US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603258" y="3227543"/>
            <a:ext cx="272863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altLang="zh-CN" sz="2000" b="1" dirty="0" smtClean="0">
                <a:solidFill>
                  <a:schemeClr val="bg1"/>
                </a:solidFill>
                <a:latin typeface="Arial Narrow" pitchFamily="34" charset="0"/>
              </a:rPr>
              <a:t>НЕ СОСТЫКОВКА</a:t>
            </a:r>
          </a:p>
          <a:p>
            <a:r>
              <a:rPr lang="ru-RU" altLang="zh-CN" sz="2000" b="1" dirty="0" smtClean="0">
                <a:solidFill>
                  <a:schemeClr val="bg1"/>
                </a:solidFill>
                <a:latin typeface="Arial Narrow" pitchFamily="34" charset="0"/>
              </a:rPr>
              <a:t>В ЗАКОНОДАТЕЛЬСТВЕ</a:t>
            </a:r>
            <a:endParaRPr lang="zh-CN" altLang="en-US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pic>
        <p:nvPicPr>
          <p:cNvPr id="22" name="Рисунок 2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2520" y="4232794"/>
            <a:ext cx="919019" cy="919018"/>
          </a:xfrm>
          <a:prstGeom prst="rect">
            <a:avLst/>
          </a:prstGeom>
        </p:spPr>
      </p:pic>
      <p:sp>
        <p:nvSpPr>
          <p:cNvPr id="34" name="TextBox 33"/>
          <p:cNvSpPr txBox="1"/>
          <p:nvPr/>
        </p:nvSpPr>
        <p:spPr>
          <a:xfrm>
            <a:off x="1695963" y="2211710"/>
            <a:ext cx="86663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300"/>
              </a:lnSpc>
            </a:pPr>
            <a:r>
              <a:rPr lang="ru-RU" altLang="zh-CN" sz="1600" b="1" dirty="0" smtClean="0">
                <a:solidFill>
                  <a:schemeClr val="bg1"/>
                </a:solidFill>
                <a:latin typeface="Arial Narrow" pitchFamily="34" charset="0"/>
                <a:ea typeface="Arial Unicode MS" pitchFamily="34" charset="-122"/>
                <a:cs typeface="Arial Unicode MS" pitchFamily="34" charset="-122"/>
              </a:rPr>
              <a:t>     </a:t>
            </a:r>
            <a:r>
              <a:rPr lang="ru-RU" altLang="zh-CN" sz="44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aettenschweiler" pitchFamily="34" charset="0"/>
              </a:rPr>
              <a:t>6</a:t>
            </a:r>
            <a:endParaRPr lang="ru-RU" altLang="zh-CN" sz="4400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Haettenschweiler" pitchFamily="34" charset="0"/>
            </a:endParaRPr>
          </a:p>
          <a:p>
            <a:pPr algn="ctr">
              <a:lnSpc>
                <a:spcPts val="1300"/>
              </a:lnSpc>
            </a:pPr>
            <a:r>
              <a:rPr lang="ru-RU" altLang="zh-CN" sz="16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aettenschweiler" pitchFamily="34" charset="0"/>
              </a:rPr>
              <a:t>решений</a:t>
            </a:r>
            <a:endParaRPr lang="zh-CN" altLang="en-US" sz="2000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Haettenschweiler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695963" y="3450847"/>
            <a:ext cx="86663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300"/>
              </a:lnSpc>
            </a:pPr>
            <a:r>
              <a:rPr lang="ru-RU" altLang="zh-CN" sz="1600" b="1" dirty="0" smtClean="0">
                <a:solidFill>
                  <a:schemeClr val="bg1"/>
                </a:solidFill>
                <a:latin typeface="Arial Narrow" pitchFamily="34" charset="0"/>
                <a:ea typeface="Arial Unicode MS" pitchFamily="34" charset="-122"/>
                <a:cs typeface="Arial Unicode MS" pitchFamily="34" charset="-122"/>
              </a:rPr>
              <a:t>     </a:t>
            </a:r>
            <a:r>
              <a:rPr lang="ru-RU" altLang="zh-CN" sz="44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aettenschweiler" pitchFamily="34" charset="0"/>
              </a:rPr>
              <a:t>1</a:t>
            </a:r>
            <a:endParaRPr lang="ru-RU" altLang="zh-CN" sz="4400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Haettenschweiler" pitchFamily="34" charset="0"/>
            </a:endParaRPr>
          </a:p>
          <a:p>
            <a:pPr algn="ctr">
              <a:lnSpc>
                <a:spcPts val="1300"/>
              </a:lnSpc>
            </a:pPr>
            <a:r>
              <a:rPr lang="ru-RU" altLang="zh-CN" sz="16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aettenschweiler" pitchFamily="34" charset="0"/>
              </a:rPr>
              <a:t>решение</a:t>
            </a:r>
            <a:endParaRPr lang="zh-CN" altLang="en-US" sz="2000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Haettenschweiler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0445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6382</TotalTime>
  <Words>482</Words>
  <Application>Microsoft Office PowerPoint</Application>
  <PresentationFormat>Экран (16:9)</PresentationFormat>
  <Paragraphs>136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24" baseType="lpstr">
      <vt:lpstr>宋体</vt:lpstr>
      <vt:lpstr>Agency FB</vt:lpstr>
      <vt:lpstr>Arial</vt:lpstr>
      <vt:lpstr>Arial Narrow</vt:lpstr>
      <vt:lpstr>Arial Unicode MS</vt:lpstr>
      <vt:lpstr>Calibri</vt:lpstr>
      <vt:lpstr>Corbel</vt:lpstr>
      <vt:lpstr>FreesiaUPC</vt:lpstr>
      <vt:lpstr>Haettenschweiler</vt:lpstr>
      <vt:lpstr>Niagara Solid</vt:lpstr>
      <vt:lpstr>Symbol</vt:lpstr>
      <vt:lpstr>Tahoma</vt:lpstr>
      <vt:lpstr>Times New Roman</vt:lpstr>
      <vt:lpstr>Office 主题</vt:lpstr>
      <vt:lpstr>Презентация PowerPoint</vt:lpstr>
      <vt:lpstr>Презентация PowerPoint</vt:lpstr>
      <vt:lpstr>Презентация PowerPoint</vt:lpstr>
      <vt:lpstr>НАПРАВЛЕННЫЕ УВЕДОМЛЕНИЯ ЗА 3 ГОДА</vt:lpstr>
      <vt:lpstr>Отработка уведомлений в 2019 году</vt:lpstr>
      <vt:lpstr>эффективность уведомлений</vt:lpstr>
      <vt:lpstr>Топ 5 эффективных/неэффективных запусков</vt:lpstr>
      <vt:lpstr>Жалобы на уведомления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Ануар Сулейменов</dc:creator>
  <cp:lastModifiedBy>Пользователь Windows</cp:lastModifiedBy>
  <cp:revision>168</cp:revision>
  <cp:lastPrinted>2020-02-10T16:56:17Z</cp:lastPrinted>
  <dcterms:created xsi:type="dcterms:W3CDTF">2013-04-24T09:35:31Z</dcterms:created>
  <dcterms:modified xsi:type="dcterms:W3CDTF">2020-02-13T08:31:27Z</dcterms:modified>
</cp:coreProperties>
</file>